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ublic Sans" charset="1" panose="00000000000000000000"/>
      <p:regular r:id="rId23"/>
    </p:embeddedFont>
    <p:embeddedFont>
      <p:font typeface="Public Sans Medium" charset="1" panose="00000000000000000000"/>
      <p:regular r:id="rId24"/>
    </p:embeddedFont>
    <p:embeddedFont>
      <p:font typeface="Public Sans Bold"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3"/>
            <a:stretch>
              <a:fillRect l="0" t="-144363" r="-9035" b="-20568"/>
            </a:stretch>
          </a:blipFill>
        </p:spPr>
      </p:sp>
      <p:sp>
        <p:nvSpPr>
          <p:cNvPr name="TextBox 7" id="7"/>
          <p:cNvSpPr txBox="true"/>
          <p:nvPr/>
        </p:nvSpPr>
        <p:spPr>
          <a:xfrm rot="0">
            <a:off x="1613351" y="826824"/>
            <a:ext cx="16152573" cy="3175641"/>
          </a:xfrm>
          <a:prstGeom prst="rect">
            <a:avLst/>
          </a:prstGeom>
        </p:spPr>
        <p:txBody>
          <a:bodyPr anchor="t" rtlCol="false" tIns="0" lIns="0" bIns="0" rIns="0">
            <a:spAutoFit/>
          </a:bodyPr>
          <a:lstStyle/>
          <a:p>
            <a:pPr algn="ctr">
              <a:lnSpc>
                <a:spcPts val="12120"/>
              </a:lnSpc>
            </a:pPr>
            <a:r>
              <a:rPr lang="en-US" sz="12625" spc="-1035">
                <a:solidFill>
                  <a:srgbClr val="3A855D"/>
                </a:solidFill>
                <a:latin typeface="Public Sans"/>
                <a:ea typeface="Public Sans"/>
                <a:cs typeface="Public Sans"/>
                <a:sym typeface="Public Sans"/>
              </a:rPr>
              <a:t>Bajaj Finance Dataset Analysis</a:t>
            </a:r>
          </a:p>
        </p:txBody>
      </p:sp>
      <p:sp>
        <p:nvSpPr>
          <p:cNvPr name="TextBox 8" id="8"/>
          <p:cNvSpPr txBox="true"/>
          <p:nvPr/>
        </p:nvSpPr>
        <p:spPr>
          <a:xfrm rot="0">
            <a:off x="7495827" y="4619508"/>
            <a:ext cx="13057435" cy="1959827"/>
          </a:xfrm>
          <a:prstGeom prst="rect">
            <a:avLst/>
          </a:prstGeom>
        </p:spPr>
        <p:txBody>
          <a:bodyPr anchor="t" rtlCol="false" tIns="0" lIns="0" bIns="0" rIns="0">
            <a:spAutoFit/>
          </a:bodyPr>
          <a:lstStyle/>
          <a:p>
            <a:pPr algn="ctr">
              <a:lnSpc>
                <a:spcPts val="5195"/>
              </a:lnSpc>
            </a:pPr>
            <a:r>
              <a:rPr lang="en-US" sz="4440" spc="-364">
                <a:solidFill>
                  <a:srgbClr val="3A855D"/>
                </a:solidFill>
                <a:latin typeface="Public Sans"/>
                <a:ea typeface="Public Sans"/>
                <a:cs typeface="Public Sans"/>
                <a:sym typeface="Public Sans"/>
              </a:rPr>
              <a:t>By :  Geetu  R . Sanjay </a:t>
            </a:r>
          </a:p>
          <a:p>
            <a:pPr algn="ctr">
              <a:lnSpc>
                <a:spcPts val="5195"/>
              </a:lnSpc>
            </a:pPr>
            <a:r>
              <a:rPr lang="en-US" sz="4440" spc="-364">
                <a:solidFill>
                  <a:srgbClr val="3A855D"/>
                </a:solidFill>
                <a:latin typeface="Public Sans"/>
                <a:ea typeface="Public Sans"/>
                <a:cs typeface="Public Sans"/>
                <a:sym typeface="Public Sans"/>
              </a:rPr>
              <a:t> 22csu340</a:t>
            </a:r>
          </a:p>
          <a:p>
            <a:pPr algn="ctr">
              <a:lnSpc>
                <a:spcPts val="5078"/>
              </a:lnSpc>
            </a:pPr>
            <a:r>
              <a:rPr lang="en-US" sz="4340" spc="-355">
                <a:solidFill>
                  <a:srgbClr val="3A855D"/>
                </a:solidFill>
                <a:latin typeface="Public Sans"/>
                <a:ea typeface="Public Sans"/>
                <a:cs typeface="Public Sans"/>
                <a:sym typeface="Public Sans"/>
              </a:rPr>
              <a:t>DSA-1</a:t>
            </a:r>
          </a:p>
        </p:txBody>
      </p:sp>
      <p:sp>
        <p:nvSpPr>
          <p:cNvPr name="Freeform 9" id="9"/>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1028700" y="292882"/>
            <a:ext cx="16956040"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ML Regression Models:</a:t>
            </a:r>
          </a:p>
        </p:txBody>
      </p:sp>
      <p:sp>
        <p:nvSpPr>
          <p:cNvPr name="Freeform 4" id="4"/>
          <p:cNvSpPr/>
          <p:nvPr/>
        </p:nvSpPr>
        <p:spPr>
          <a:xfrm flipH="false" flipV="false" rot="0">
            <a:off x="16407778" y="257176"/>
            <a:ext cx="1703043" cy="2771224"/>
          </a:xfrm>
          <a:custGeom>
            <a:avLst/>
            <a:gdLst/>
            <a:ahLst/>
            <a:cxnLst/>
            <a:rect r="r" b="b" t="t" l="l"/>
            <a:pathLst>
              <a:path h="2771224" w="1703043">
                <a:moveTo>
                  <a:pt x="0" y="0"/>
                </a:moveTo>
                <a:lnTo>
                  <a:pt x="1703044" y="0"/>
                </a:lnTo>
                <a:lnTo>
                  <a:pt x="1703044"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10059">
            <a:off x="-1024540" y="9039834"/>
            <a:ext cx="2963029" cy="2494331"/>
          </a:xfrm>
          <a:custGeom>
            <a:avLst/>
            <a:gdLst/>
            <a:ahLst/>
            <a:cxnLst/>
            <a:rect r="r" b="b" t="t" l="l"/>
            <a:pathLst>
              <a:path h="2494331" w="2963029">
                <a:moveTo>
                  <a:pt x="0" y="0"/>
                </a:moveTo>
                <a:lnTo>
                  <a:pt x="2963029" y="0"/>
                </a:lnTo>
                <a:lnTo>
                  <a:pt x="2963029" y="2494332"/>
                </a:lnTo>
                <a:lnTo>
                  <a:pt x="0" y="2494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6" id="6"/>
          <p:cNvSpPr txBox="true"/>
          <p:nvPr/>
        </p:nvSpPr>
        <p:spPr>
          <a:xfrm rot="0">
            <a:off x="1274887" y="2349120"/>
            <a:ext cx="16463666" cy="4330550"/>
          </a:xfrm>
          <a:prstGeom prst="rect">
            <a:avLst/>
          </a:prstGeom>
        </p:spPr>
        <p:txBody>
          <a:bodyPr anchor="t" rtlCol="false" tIns="0" lIns="0" bIns="0" rIns="0">
            <a:spAutoFit/>
          </a:bodyPr>
          <a:lstStyle/>
          <a:p>
            <a:pPr algn="l">
              <a:lnSpc>
                <a:spcPts val="4285"/>
              </a:lnSpc>
            </a:pPr>
            <a:r>
              <a:rPr lang="en-US" sz="3174" spc="190" b="true">
                <a:solidFill>
                  <a:srgbClr val="3A855D"/>
                </a:solidFill>
                <a:latin typeface="Public Sans Bold"/>
                <a:ea typeface="Public Sans Bold"/>
                <a:cs typeface="Public Sans Bold"/>
                <a:sym typeface="Public Sans Bold"/>
              </a:rPr>
              <a:t>Summary of MLR Assumptions:</a:t>
            </a:r>
          </a:p>
          <a:p>
            <a:pPr algn="l" marL="685378" indent="-342689" lvl="1">
              <a:lnSpc>
                <a:spcPts val="4285"/>
              </a:lnSpc>
              <a:buFont typeface="Arial"/>
              <a:buChar char="•"/>
            </a:pPr>
            <a:r>
              <a:rPr lang="en-US" b="true" sz="3174" spc="190">
                <a:solidFill>
                  <a:srgbClr val="3A855D"/>
                </a:solidFill>
                <a:latin typeface="Public Sans Medium"/>
                <a:ea typeface="Public Sans Medium"/>
                <a:cs typeface="Public Sans Medium"/>
                <a:sym typeface="Public Sans Medium"/>
              </a:rPr>
              <a:t>Multicollinearity: No issues; VIF values are low.</a:t>
            </a:r>
          </a:p>
          <a:p>
            <a:pPr algn="l" marL="685378" indent="-342689" lvl="1">
              <a:lnSpc>
                <a:spcPts val="4285"/>
              </a:lnSpc>
              <a:buFont typeface="Arial"/>
              <a:buChar char="•"/>
            </a:pPr>
            <a:r>
              <a:rPr lang="en-US" b="true" sz="3174" spc="190">
                <a:solidFill>
                  <a:srgbClr val="3A855D"/>
                </a:solidFill>
                <a:latin typeface="Public Sans Medium"/>
                <a:ea typeface="Public Sans Medium"/>
                <a:cs typeface="Public Sans Medium"/>
                <a:sym typeface="Public Sans Medium"/>
              </a:rPr>
              <a:t>Linearity: Residuals vs predicted values plot indicates linearity. but with some extreme data points</a:t>
            </a:r>
          </a:p>
          <a:p>
            <a:pPr algn="l" marL="685378" indent="-342689" lvl="1">
              <a:lnSpc>
                <a:spcPts val="4285"/>
              </a:lnSpc>
              <a:buFont typeface="Arial"/>
              <a:buChar char="•"/>
            </a:pPr>
            <a:r>
              <a:rPr lang="en-US" b="true" sz="3174" spc="190">
                <a:solidFill>
                  <a:srgbClr val="3A855D"/>
                </a:solidFill>
                <a:latin typeface="Public Sans Medium"/>
                <a:ea typeface="Public Sans Medium"/>
                <a:cs typeface="Public Sans Medium"/>
                <a:sym typeface="Public Sans Medium"/>
              </a:rPr>
              <a:t>Homoscedasticity: Residuals appear evenly spread, satisfying this condition.</a:t>
            </a:r>
          </a:p>
          <a:p>
            <a:pPr algn="l" marL="685378" indent="-342689" lvl="1">
              <a:lnSpc>
                <a:spcPts val="4285"/>
              </a:lnSpc>
              <a:buFont typeface="Arial"/>
              <a:buChar char="•"/>
            </a:pPr>
            <a:r>
              <a:rPr lang="en-US" b="true" sz="3174" spc="190">
                <a:solidFill>
                  <a:srgbClr val="3A855D"/>
                </a:solidFill>
                <a:latin typeface="Public Sans Medium"/>
                <a:ea typeface="Public Sans Medium"/>
                <a:cs typeface="Public Sans Medium"/>
                <a:sym typeface="Public Sans Medium"/>
              </a:rPr>
              <a:t>Normality of Residuals: Approximate normality, but with some outliers.</a:t>
            </a:r>
          </a:p>
          <a:p>
            <a:pPr algn="l" marL="685378" indent="-342689" lvl="1">
              <a:lnSpc>
                <a:spcPts val="4285"/>
              </a:lnSpc>
              <a:buFont typeface="Arial"/>
              <a:buChar char="•"/>
            </a:pPr>
            <a:r>
              <a:rPr lang="en-US" b="true" sz="3174" spc="190">
                <a:solidFill>
                  <a:srgbClr val="3A855D"/>
                </a:solidFill>
                <a:latin typeface="Public Sans Medium"/>
                <a:ea typeface="Public Sans Medium"/>
                <a:cs typeface="Public Sans Medium"/>
                <a:sym typeface="Public Sans Medium"/>
              </a:rPr>
              <a:t>Autocorrelation: Satisfied based on the Durbin-Watson statistic.</a:t>
            </a:r>
          </a:p>
        </p:txBody>
      </p:sp>
      <p:sp>
        <p:nvSpPr>
          <p:cNvPr name="Freeform 7" id="7"/>
          <p:cNvSpPr/>
          <p:nvPr/>
        </p:nvSpPr>
        <p:spPr>
          <a:xfrm flipH="false" flipV="false" rot="0">
            <a:off x="14793356" y="7119979"/>
            <a:ext cx="3494644" cy="3167021"/>
          </a:xfrm>
          <a:custGeom>
            <a:avLst/>
            <a:gdLst/>
            <a:ahLst/>
            <a:cxnLst/>
            <a:rect r="r" b="b" t="t" l="l"/>
            <a:pathLst>
              <a:path h="3167021" w="3494644">
                <a:moveTo>
                  <a:pt x="0" y="0"/>
                </a:moveTo>
                <a:lnTo>
                  <a:pt x="3494644" y="0"/>
                </a:lnTo>
                <a:lnTo>
                  <a:pt x="3494644" y="3167021"/>
                </a:lnTo>
                <a:lnTo>
                  <a:pt x="0" y="31670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176008" y="375707"/>
            <a:ext cx="6328559" cy="3393690"/>
          </a:xfrm>
          <a:custGeom>
            <a:avLst/>
            <a:gdLst/>
            <a:ahLst/>
            <a:cxnLst/>
            <a:rect r="r" b="b" t="t" l="l"/>
            <a:pathLst>
              <a:path h="3393690" w="6328559">
                <a:moveTo>
                  <a:pt x="0" y="0"/>
                </a:moveTo>
                <a:lnTo>
                  <a:pt x="6328559" y="0"/>
                </a:lnTo>
                <a:lnTo>
                  <a:pt x="6328559" y="3393689"/>
                </a:lnTo>
                <a:lnTo>
                  <a:pt x="0" y="3393689"/>
                </a:lnTo>
                <a:lnTo>
                  <a:pt x="0" y="0"/>
                </a:lnTo>
                <a:close/>
              </a:path>
            </a:pathLst>
          </a:custGeom>
          <a:blipFill>
            <a:blip r:embed="rId2"/>
            <a:stretch>
              <a:fillRect l="0" t="0" r="0" b="0"/>
            </a:stretch>
          </a:blipFill>
        </p:spPr>
      </p:sp>
      <p:sp>
        <p:nvSpPr>
          <p:cNvPr name="Freeform 3" id="3"/>
          <p:cNvSpPr/>
          <p:nvPr/>
        </p:nvSpPr>
        <p:spPr>
          <a:xfrm flipH="false" flipV="false" rot="0">
            <a:off x="10396689" y="363780"/>
            <a:ext cx="6471481" cy="3405617"/>
          </a:xfrm>
          <a:custGeom>
            <a:avLst/>
            <a:gdLst/>
            <a:ahLst/>
            <a:cxnLst/>
            <a:rect r="r" b="b" t="t" l="l"/>
            <a:pathLst>
              <a:path h="3405617" w="6471481">
                <a:moveTo>
                  <a:pt x="0" y="0"/>
                </a:moveTo>
                <a:lnTo>
                  <a:pt x="6471481" y="0"/>
                </a:lnTo>
                <a:lnTo>
                  <a:pt x="6471481" y="3405616"/>
                </a:lnTo>
                <a:lnTo>
                  <a:pt x="0" y="3405616"/>
                </a:lnTo>
                <a:lnTo>
                  <a:pt x="0" y="0"/>
                </a:lnTo>
                <a:close/>
              </a:path>
            </a:pathLst>
          </a:custGeom>
          <a:blipFill>
            <a:blip r:embed="rId3"/>
            <a:stretch>
              <a:fillRect l="0" t="0" r="0" b="0"/>
            </a:stretch>
          </a:blipFill>
        </p:spPr>
      </p:sp>
      <p:sp>
        <p:nvSpPr>
          <p:cNvPr name="Freeform 4" id="4"/>
          <p:cNvSpPr/>
          <p:nvPr/>
        </p:nvSpPr>
        <p:spPr>
          <a:xfrm flipH="false" flipV="false" rot="0">
            <a:off x="10685985" y="5862388"/>
            <a:ext cx="6947700" cy="2501751"/>
          </a:xfrm>
          <a:custGeom>
            <a:avLst/>
            <a:gdLst/>
            <a:ahLst/>
            <a:cxnLst/>
            <a:rect r="r" b="b" t="t" l="l"/>
            <a:pathLst>
              <a:path h="2501751" w="6947700">
                <a:moveTo>
                  <a:pt x="0" y="0"/>
                </a:moveTo>
                <a:lnTo>
                  <a:pt x="6947700" y="0"/>
                </a:lnTo>
                <a:lnTo>
                  <a:pt x="6947700" y="2501751"/>
                </a:lnTo>
                <a:lnTo>
                  <a:pt x="0" y="2501751"/>
                </a:lnTo>
                <a:lnTo>
                  <a:pt x="0" y="0"/>
                </a:lnTo>
                <a:close/>
              </a:path>
            </a:pathLst>
          </a:custGeom>
          <a:blipFill>
            <a:blip r:embed="rId4"/>
            <a:stretch>
              <a:fillRect l="-1952" t="0" r="-7863" b="0"/>
            </a:stretch>
          </a:blipFill>
        </p:spPr>
      </p:sp>
      <p:sp>
        <p:nvSpPr>
          <p:cNvPr name="Freeform 5" id="5"/>
          <p:cNvSpPr/>
          <p:nvPr/>
        </p:nvSpPr>
        <p:spPr>
          <a:xfrm flipH="false" flipV="false" rot="0">
            <a:off x="176008" y="5143500"/>
            <a:ext cx="6328559" cy="3939528"/>
          </a:xfrm>
          <a:custGeom>
            <a:avLst/>
            <a:gdLst/>
            <a:ahLst/>
            <a:cxnLst/>
            <a:rect r="r" b="b" t="t" l="l"/>
            <a:pathLst>
              <a:path h="3939528" w="6328559">
                <a:moveTo>
                  <a:pt x="0" y="0"/>
                </a:moveTo>
                <a:lnTo>
                  <a:pt x="6328559" y="0"/>
                </a:lnTo>
                <a:lnTo>
                  <a:pt x="6328559" y="3939528"/>
                </a:lnTo>
                <a:lnTo>
                  <a:pt x="0" y="3939528"/>
                </a:lnTo>
                <a:lnTo>
                  <a:pt x="0" y="0"/>
                </a:lnTo>
                <a:close/>
              </a:path>
            </a:pathLst>
          </a:custGeom>
          <a:blipFill>
            <a:blip r:embed="rId5"/>
            <a:stretch>
              <a:fillRect l="0" t="0" r="0" b="0"/>
            </a:stretch>
          </a:blipFill>
        </p:spPr>
      </p:sp>
      <p:sp>
        <p:nvSpPr>
          <p:cNvPr name="TextBox 6" id="6"/>
          <p:cNvSpPr txBox="true"/>
          <p:nvPr/>
        </p:nvSpPr>
        <p:spPr>
          <a:xfrm rot="0">
            <a:off x="0" y="4010683"/>
            <a:ext cx="6504567" cy="834381"/>
          </a:xfrm>
          <a:prstGeom prst="rect">
            <a:avLst/>
          </a:prstGeom>
        </p:spPr>
        <p:txBody>
          <a:bodyPr anchor="t" rtlCol="false" tIns="0" lIns="0" bIns="0" rIns="0">
            <a:spAutoFit/>
          </a:bodyPr>
          <a:lstStyle/>
          <a:p>
            <a:pPr algn="ctr">
              <a:lnSpc>
                <a:spcPts val="3360"/>
              </a:lnSpc>
              <a:spcBef>
                <a:spcPct val="0"/>
              </a:spcBef>
            </a:pPr>
            <a:r>
              <a:rPr lang="en-US" sz="2400" spc="-196">
                <a:solidFill>
                  <a:srgbClr val="000000"/>
                </a:solidFill>
                <a:latin typeface="Public Sans"/>
                <a:ea typeface="Public Sans"/>
                <a:cs typeface="Public Sans"/>
                <a:sym typeface="Public Sans"/>
              </a:rPr>
              <a:t> no multicollinearity issues, as the VIF values for the predictors are well below the threshold of 5</a:t>
            </a:r>
          </a:p>
        </p:txBody>
      </p:sp>
      <p:sp>
        <p:nvSpPr>
          <p:cNvPr name="TextBox 7" id="7"/>
          <p:cNvSpPr txBox="true"/>
          <p:nvPr/>
        </p:nvSpPr>
        <p:spPr>
          <a:xfrm rot="0">
            <a:off x="10396689" y="4000479"/>
            <a:ext cx="6924690" cy="834712"/>
          </a:xfrm>
          <a:prstGeom prst="rect">
            <a:avLst/>
          </a:prstGeom>
        </p:spPr>
        <p:txBody>
          <a:bodyPr anchor="t" rtlCol="false" tIns="0" lIns="0" bIns="0" rIns="0">
            <a:spAutoFit/>
          </a:bodyPr>
          <a:lstStyle/>
          <a:p>
            <a:pPr algn="ctr">
              <a:lnSpc>
                <a:spcPts val="3342"/>
              </a:lnSpc>
              <a:spcBef>
                <a:spcPct val="0"/>
              </a:spcBef>
            </a:pPr>
            <a:r>
              <a:rPr lang="en-US" sz="2387" spc="-195">
                <a:solidFill>
                  <a:srgbClr val="000000"/>
                </a:solidFill>
                <a:latin typeface="Public Sans"/>
                <a:ea typeface="Public Sans"/>
                <a:cs typeface="Public Sans"/>
                <a:sym typeface="Public Sans"/>
              </a:rPr>
              <a:t>The spread of residuals appears fairly constant, indicating the homoscedasticity assumption is reasonably satisfied</a:t>
            </a:r>
          </a:p>
        </p:txBody>
      </p:sp>
      <p:sp>
        <p:nvSpPr>
          <p:cNvPr name="TextBox 8" id="8"/>
          <p:cNvSpPr txBox="true"/>
          <p:nvPr/>
        </p:nvSpPr>
        <p:spPr>
          <a:xfrm rot="0">
            <a:off x="176008" y="9201150"/>
            <a:ext cx="7658400" cy="834381"/>
          </a:xfrm>
          <a:prstGeom prst="rect">
            <a:avLst/>
          </a:prstGeom>
        </p:spPr>
        <p:txBody>
          <a:bodyPr anchor="t" rtlCol="false" tIns="0" lIns="0" bIns="0" rIns="0">
            <a:spAutoFit/>
          </a:bodyPr>
          <a:lstStyle/>
          <a:p>
            <a:pPr algn="ctr">
              <a:lnSpc>
                <a:spcPts val="3360"/>
              </a:lnSpc>
              <a:spcBef>
                <a:spcPct val="0"/>
              </a:spcBef>
            </a:pPr>
            <a:r>
              <a:rPr lang="en-US" sz="2400" spc="-196">
                <a:solidFill>
                  <a:srgbClr val="000000"/>
                </a:solidFill>
                <a:latin typeface="Public Sans"/>
                <a:ea typeface="Public Sans"/>
                <a:cs typeface="Public Sans"/>
                <a:sym typeface="Public Sans"/>
              </a:rPr>
              <a:t>A few significant outliers, particularly one extreme point, deviate from the line, which might influence model accuracy.</a:t>
            </a:r>
          </a:p>
        </p:txBody>
      </p:sp>
      <p:sp>
        <p:nvSpPr>
          <p:cNvPr name="TextBox 9" id="9"/>
          <p:cNvSpPr txBox="true"/>
          <p:nvPr/>
        </p:nvSpPr>
        <p:spPr>
          <a:xfrm rot="0">
            <a:off x="10685985" y="8812369"/>
            <a:ext cx="6924690" cy="834712"/>
          </a:xfrm>
          <a:prstGeom prst="rect">
            <a:avLst/>
          </a:prstGeom>
        </p:spPr>
        <p:txBody>
          <a:bodyPr anchor="t" rtlCol="false" tIns="0" lIns="0" bIns="0" rIns="0">
            <a:spAutoFit/>
          </a:bodyPr>
          <a:lstStyle/>
          <a:p>
            <a:pPr algn="ctr">
              <a:lnSpc>
                <a:spcPts val="3342"/>
              </a:lnSpc>
              <a:spcBef>
                <a:spcPct val="0"/>
              </a:spcBef>
            </a:pPr>
            <a:r>
              <a:rPr lang="en-US" sz="2387" spc="-195">
                <a:solidFill>
                  <a:srgbClr val="000000"/>
                </a:solidFill>
                <a:latin typeface="Public Sans"/>
                <a:ea typeface="Public Sans"/>
                <a:cs typeface="Public Sans"/>
                <a:sym typeface="Public Sans"/>
              </a:rPr>
              <a:t>The value is close to 2, indicating no significant autocorrelation in the residuals.</a:t>
            </a:r>
          </a:p>
        </p:txBody>
      </p:sp>
      <p:sp>
        <p:nvSpPr>
          <p:cNvPr name="Freeform 10" id="10"/>
          <p:cNvSpPr/>
          <p:nvPr/>
        </p:nvSpPr>
        <p:spPr>
          <a:xfrm flipH="false" flipV="false" rot="10697046">
            <a:off x="7113762" y="4490212"/>
            <a:ext cx="2963029" cy="2494331"/>
          </a:xfrm>
          <a:custGeom>
            <a:avLst/>
            <a:gdLst/>
            <a:ahLst/>
            <a:cxnLst/>
            <a:rect r="r" b="b" t="t" l="l"/>
            <a:pathLst>
              <a:path h="2494331" w="2963029">
                <a:moveTo>
                  <a:pt x="0" y="0"/>
                </a:moveTo>
                <a:lnTo>
                  <a:pt x="2963028" y="0"/>
                </a:lnTo>
                <a:lnTo>
                  <a:pt x="2963028" y="2494331"/>
                </a:lnTo>
                <a:lnTo>
                  <a:pt x="0" y="24943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1028700" y="292882"/>
            <a:ext cx="16956040"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ML Regression Models:</a:t>
            </a:r>
          </a:p>
        </p:txBody>
      </p:sp>
      <p:sp>
        <p:nvSpPr>
          <p:cNvPr name="Freeform 4" id="4"/>
          <p:cNvSpPr/>
          <p:nvPr/>
        </p:nvSpPr>
        <p:spPr>
          <a:xfrm flipH="false" flipV="false" rot="0">
            <a:off x="16407778" y="257176"/>
            <a:ext cx="1703043" cy="2771224"/>
          </a:xfrm>
          <a:custGeom>
            <a:avLst/>
            <a:gdLst/>
            <a:ahLst/>
            <a:cxnLst/>
            <a:rect r="r" b="b" t="t" l="l"/>
            <a:pathLst>
              <a:path h="2771224" w="1703043">
                <a:moveTo>
                  <a:pt x="0" y="0"/>
                </a:moveTo>
                <a:lnTo>
                  <a:pt x="1703044" y="0"/>
                </a:lnTo>
                <a:lnTo>
                  <a:pt x="1703044"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10059">
            <a:off x="-1024540" y="9039834"/>
            <a:ext cx="2963029" cy="2494331"/>
          </a:xfrm>
          <a:custGeom>
            <a:avLst/>
            <a:gdLst/>
            <a:ahLst/>
            <a:cxnLst/>
            <a:rect r="r" b="b" t="t" l="l"/>
            <a:pathLst>
              <a:path h="2494331" w="2963029">
                <a:moveTo>
                  <a:pt x="0" y="0"/>
                </a:moveTo>
                <a:lnTo>
                  <a:pt x="2963029" y="0"/>
                </a:lnTo>
                <a:lnTo>
                  <a:pt x="2963029" y="2494332"/>
                </a:lnTo>
                <a:lnTo>
                  <a:pt x="0" y="2494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2058723" y="3009317"/>
            <a:ext cx="6052099" cy="3101701"/>
          </a:xfrm>
          <a:custGeom>
            <a:avLst/>
            <a:gdLst/>
            <a:ahLst/>
            <a:cxnLst/>
            <a:rect r="r" b="b" t="t" l="l"/>
            <a:pathLst>
              <a:path h="3101701" w="6052099">
                <a:moveTo>
                  <a:pt x="0" y="0"/>
                </a:moveTo>
                <a:lnTo>
                  <a:pt x="6052099" y="0"/>
                </a:lnTo>
                <a:lnTo>
                  <a:pt x="6052099" y="3101701"/>
                </a:lnTo>
                <a:lnTo>
                  <a:pt x="0" y="3101701"/>
                </a:lnTo>
                <a:lnTo>
                  <a:pt x="0" y="0"/>
                </a:lnTo>
                <a:close/>
              </a:path>
            </a:pathLst>
          </a:custGeom>
          <a:blipFill>
            <a:blip r:embed="rId7"/>
            <a:stretch>
              <a:fillRect l="0" t="0" r="0" b="0"/>
            </a:stretch>
          </a:blipFill>
        </p:spPr>
      </p:sp>
      <p:sp>
        <p:nvSpPr>
          <p:cNvPr name="Freeform 7" id="7"/>
          <p:cNvSpPr/>
          <p:nvPr/>
        </p:nvSpPr>
        <p:spPr>
          <a:xfrm flipH="false" flipV="false" rot="0">
            <a:off x="12058723" y="6511068"/>
            <a:ext cx="6052099" cy="3336219"/>
          </a:xfrm>
          <a:custGeom>
            <a:avLst/>
            <a:gdLst/>
            <a:ahLst/>
            <a:cxnLst/>
            <a:rect r="r" b="b" t="t" l="l"/>
            <a:pathLst>
              <a:path h="3336219" w="6052099">
                <a:moveTo>
                  <a:pt x="0" y="0"/>
                </a:moveTo>
                <a:lnTo>
                  <a:pt x="6052099" y="0"/>
                </a:lnTo>
                <a:lnTo>
                  <a:pt x="6052099" y="3336219"/>
                </a:lnTo>
                <a:lnTo>
                  <a:pt x="0" y="3336219"/>
                </a:lnTo>
                <a:lnTo>
                  <a:pt x="0" y="0"/>
                </a:lnTo>
                <a:close/>
              </a:path>
            </a:pathLst>
          </a:custGeom>
          <a:blipFill>
            <a:blip r:embed="rId8"/>
            <a:stretch>
              <a:fillRect l="0" t="0" r="0" b="0"/>
            </a:stretch>
          </a:blipFill>
        </p:spPr>
      </p:sp>
      <p:sp>
        <p:nvSpPr>
          <p:cNvPr name="TextBox 8" id="8"/>
          <p:cNvSpPr txBox="true"/>
          <p:nvPr/>
        </p:nvSpPr>
        <p:spPr>
          <a:xfrm rot="0">
            <a:off x="1736272" y="3153751"/>
            <a:ext cx="10135833" cy="5857383"/>
          </a:xfrm>
          <a:prstGeom prst="rect">
            <a:avLst/>
          </a:prstGeom>
        </p:spPr>
        <p:txBody>
          <a:bodyPr anchor="t" rtlCol="false" tIns="0" lIns="0" bIns="0" rIns="0">
            <a:spAutoFit/>
          </a:bodyPr>
          <a:lstStyle/>
          <a:p>
            <a:pPr algn="l">
              <a:lnSpc>
                <a:spcPts val="3409"/>
              </a:lnSpc>
            </a:pPr>
            <a:r>
              <a:rPr lang="en-US" sz="2525" spc="151" b="true">
                <a:solidFill>
                  <a:srgbClr val="3A855D"/>
                </a:solidFill>
                <a:latin typeface="Public Sans Medium"/>
                <a:ea typeface="Public Sans Medium"/>
                <a:cs typeface="Public Sans Medium"/>
                <a:sym typeface="Public Sans Medium"/>
              </a:rPr>
              <a:t>Techniques Explored:</a:t>
            </a:r>
          </a:p>
          <a:p>
            <a:pPr algn="l" marL="545331" indent="-272666" lvl="1">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Huber Regression:</a:t>
            </a:r>
          </a:p>
          <a:p>
            <a:pPr algn="l" marL="917946" indent="-305982" lvl="2">
              <a:lnSpc>
                <a:spcPts val="2869"/>
              </a:lnSpc>
              <a:buFont typeface="Arial"/>
              <a:buChar char="⚬"/>
            </a:pPr>
            <a:r>
              <a:rPr lang="en-US" b="true" sz="2125" spc="127">
                <a:solidFill>
                  <a:srgbClr val="3A855D"/>
                </a:solidFill>
                <a:latin typeface="Public Sans Medium"/>
                <a:ea typeface="Public Sans Medium"/>
                <a:cs typeface="Public Sans Medium"/>
                <a:sym typeface="Public Sans Medium"/>
              </a:rPr>
              <a:t>Combines strengths of MSE (Mean Squared Error) and MAE (Mean Absolute Error).</a:t>
            </a:r>
          </a:p>
          <a:p>
            <a:pPr algn="l" marL="1047483" indent="-349161" lvl="2">
              <a:lnSpc>
                <a:spcPts val="3274"/>
              </a:lnSpc>
              <a:buFont typeface="Arial"/>
              <a:buChar char="⚬"/>
            </a:pPr>
            <a:r>
              <a:rPr lang="en-US" b="true" sz="2425" spc="145">
                <a:solidFill>
                  <a:srgbClr val="3A855D"/>
                </a:solidFill>
                <a:latin typeface="Public Sans Medium"/>
                <a:ea typeface="Public Sans Medium"/>
                <a:cs typeface="Public Sans Medium"/>
                <a:sym typeface="Public Sans Medium"/>
              </a:rPr>
              <a:t>Suitable for datasets with mild to moderate outliers.</a:t>
            </a:r>
          </a:p>
          <a:p>
            <a:pPr algn="l" marL="545331" indent="-272666" lvl="1">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Theil-Sen Regression:</a:t>
            </a:r>
          </a:p>
          <a:p>
            <a:pPr algn="l" marL="1090662" indent="-363554" lvl="2">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Non-parametric and robust against extreme outliers.</a:t>
            </a:r>
          </a:p>
          <a:p>
            <a:pPr algn="l" marL="1090662" indent="-363554" lvl="2">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Calculates coefficients by evaluating all pairwise slopes.</a:t>
            </a:r>
          </a:p>
          <a:p>
            <a:pPr algn="l" marL="545331" indent="-272666" lvl="1">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RANSAC Regression:</a:t>
            </a:r>
          </a:p>
          <a:p>
            <a:pPr algn="l" marL="1090662" indent="-363554" lvl="2">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Iteratively fits the model to inliers while ignoring outliers.</a:t>
            </a:r>
          </a:p>
          <a:p>
            <a:pPr algn="l" marL="1090662" indent="-363554" lvl="2">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Ideal for datasets with a large proportion of outliers.</a:t>
            </a:r>
          </a:p>
          <a:p>
            <a:pPr algn="l">
              <a:lnSpc>
                <a:spcPts val="3409"/>
              </a:lnSpc>
            </a:pPr>
          </a:p>
        </p:txBody>
      </p:sp>
      <p:sp>
        <p:nvSpPr>
          <p:cNvPr name="Freeform 9" id="9"/>
          <p:cNvSpPr/>
          <p:nvPr/>
        </p:nvSpPr>
        <p:spPr>
          <a:xfrm flipH="false" flipV="false" rot="0">
            <a:off x="5668181" y="9258300"/>
            <a:ext cx="5172222" cy="800775"/>
          </a:xfrm>
          <a:custGeom>
            <a:avLst/>
            <a:gdLst/>
            <a:ahLst/>
            <a:cxnLst/>
            <a:rect r="r" b="b" t="t" l="l"/>
            <a:pathLst>
              <a:path h="800775" w="5172222">
                <a:moveTo>
                  <a:pt x="0" y="0"/>
                </a:moveTo>
                <a:lnTo>
                  <a:pt x="5172222" y="0"/>
                </a:lnTo>
                <a:lnTo>
                  <a:pt x="5172222" y="800775"/>
                </a:lnTo>
                <a:lnTo>
                  <a:pt x="0" y="800775"/>
                </a:lnTo>
                <a:lnTo>
                  <a:pt x="0" y="0"/>
                </a:lnTo>
                <a:close/>
              </a:path>
            </a:pathLst>
          </a:custGeom>
          <a:blipFill>
            <a:blip r:embed="rId9"/>
            <a:stretch>
              <a:fillRect l="0" t="0" r="0" b="0"/>
            </a:stretch>
          </a:blipFill>
        </p:spPr>
      </p:sp>
      <p:sp>
        <p:nvSpPr>
          <p:cNvPr name="TextBox 10" id="10"/>
          <p:cNvSpPr txBox="true"/>
          <p:nvPr/>
        </p:nvSpPr>
        <p:spPr>
          <a:xfrm rot="0">
            <a:off x="1453021" y="1737851"/>
            <a:ext cx="14954758" cy="1073000"/>
          </a:xfrm>
          <a:prstGeom prst="rect">
            <a:avLst/>
          </a:prstGeom>
        </p:spPr>
        <p:txBody>
          <a:bodyPr anchor="t" rtlCol="false" tIns="0" lIns="0" bIns="0" rIns="0">
            <a:spAutoFit/>
          </a:bodyPr>
          <a:lstStyle/>
          <a:p>
            <a:pPr algn="l">
              <a:lnSpc>
                <a:spcPts val="4285"/>
              </a:lnSpc>
            </a:pPr>
            <a:r>
              <a:rPr lang="en-US" b="true" sz="3174" spc="190">
                <a:solidFill>
                  <a:srgbClr val="3A855D"/>
                </a:solidFill>
                <a:latin typeface="Public Sans Bold"/>
                <a:ea typeface="Public Sans Bold"/>
                <a:cs typeface="Public Sans Bold"/>
                <a:sym typeface="Public Sans Bold"/>
              </a:rPr>
              <a:t>3. </a:t>
            </a:r>
            <a:r>
              <a:rPr lang="en-US" b="true" sz="3174" spc="190" u="sng">
                <a:solidFill>
                  <a:srgbClr val="3A855D"/>
                </a:solidFill>
                <a:latin typeface="Public Sans Bold"/>
                <a:ea typeface="Public Sans Bold"/>
                <a:cs typeface="Public Sans Bold"/>
                <a:sym typeface="Public Sans Bold"/>
              </a:rPr>
              <a:t>ROBUST REGRESSION: </a:t>
            </a:r>
            <a:r>
              <a:rPr lang="en-US" sz="3174" spc="190">
                <a:solidFill>
                  <a:srgbClr val="3A855D"/>
                </a:solidFill>
                <a:latin typeface="Public Sans"/>
                <a:ea typeface="Public Sans"/>
                <a:cs typeface="Public Sans"/>
                <a:sym typeface="Public Sans"/>
              </a:rPr>
              <a:t>To minimize the influence of outliers for more reliable and stable predictions.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1028700" y="292882"/>
            <a:ext cx="16956040"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ML Regression Models:</a:t>
            </a:r>
          </a:p>
        </p:txBody>
      </p:sp>
      <p:sp>
        <p:nvSpPr>
          <p:cNvPr name="Freeform 4" id="4"/>
          <p:cNvSpPr/>
          <p:nvPr/>
        </p:nvSpPr>
        <p:spPr>
          <a:xfrm flipH="false" flipV="false" rot="0">
            <a:off x="16407778" y="257176"/>
            <a:ext cx="1703043" cy="2771224"/>
          </a:xfrm>
          <a:custGeom>
            <a:avLst/>
            <a:gdLst/>
            <a:ahLst/>
            <a:cxnLst/>
            <a:rect r="r" b="b" t="t" l="l"/>
            <a:pathLst>
              <a:path h="2771224" w="1703043">
                <a:moveTo>
                  <a:pt x="0" y="0"/>
                </a:moveTo>
                <a:lnTo>
                  <a:pt x="1703044" y="0"/>
                </a:lnTo>
                <a:lnTo>
                  <a:pt x="1703044"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10059">
            <a:off x="-1024540" y="9039834"/>
            <a:ext cx="2963029" cy="2494331"/>
          </a:xfrm>
          <a:custGeom>
            <a:avLst/>
            <a:gdLst/>
            <a:ahLst/>
            <a:cxnLst/>
            <a:rect r="r" b="b" t="t" l="l"/>
            <a:pathLst>
              <a:path h="2494331" w="2963029">
                <a:moveTo>
                  <a:pt x="0" y="0"/>
                </a:moveTo>
                <a:lnTo>
                  <a:pt x="2963029" y="0"/>
                </a:lnTo>
                <a:lnTo>
                  <a:pt x="2963029" y="2494332"/>
                </a:lnTo>
                <a:lnTo>
                  <a:pt x="0" y="2494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678089" y="5974619"/>
            <a:ext cx="10504620" cy="2170832"/>
          </a:xfrm>
          <a:custGeom>
            <a:avLst/>
            <a:gdLst/>
            <a:ahLst/>
            <a:cxnLst/>
            <a:rect r="r" b="b" t="t" l="l"/>
            <a:pathLst>
              <a:path h="2170832" w="10504620">
                <a:moveTo>
                  <a:pt x="0" y="0"/>
                </a:moveTo>
                <a:lnTo>
                  <a:pt x="10504621" y="0"/>
                </a:lnTo>
                <a:lnTo>
                  <a:pt x="10504621" y="2170832"/>
                </a:lnTo>
                <a:lnTo>
                  <a:pt x="0" y="2170832"/>
                </a:lnTo>
                <a:lnTo>
                  <a:pt x="0" y="0"/>
                </a:lnTo>
                <a:close/>
              </a:path>
            </a:pathLst>
          </a:custGeom>
          <a:blipFill>
            <a:blip r:embed="rId7"/>
            <a:stretch>
              <a:fillRect l="0" t="0" r="0" b="0"/>
            </a:stretch>
          </a:blipFill>
        </p:spPr>
      </p:sp>
      <p:sp>
        <p:nvSpPr>
          <p:cNvPr name="TextBox 7" id="7"/>
          <p:cNvSpPr txBox="true"/>
          <p:nvPr/>
        </p:nvSpPr>
        <p:spPr>
          <a:xfrm rot="0">
            <a:off x="1453021" y="3980327"/>
            <a:ext cx="7339256" cy="1723533"/>
          </a:xfrm>
          <a:prstGeom prst="rect">
            <a:avLst/>
          </a:prstGeom>
        </p:spPr>
        <p:txBody>
          <a:bodyPr anchor="t" rtlCol="false" tIns="0" lIns="0" bIns="0" rIns="0">
            <a:spAutoFit/>
          </a:bodyPr>
          <a:lstStyle/>
          <a:p>
            <a:pPr algn="l">
              <a:lnSpc>
                <a:spcPts val="3409"/>
              </a:lnSpc>
            </a:pPr>
            <a:r>
              <a:rPr lang="en-US" sz="2525" spc="151" b="true">
                <a:solidFill>
                  <a:srgbClr val="3A855D"/>
                </a:solidFill>
                <a:latin typeface="Public Sans Medium"/>
                <a:ea typeface="Public Sans Medium"/>
                <a:cs typeface="Public Sans Medium"/>
                <a:sym typeface="Public Sans Medium"/>
              </a:rPr>
              <a:t>Polynomial features include:</a:t>
            </a:r>
          </a:p>
          <a:p>
            <a:pPr algn="l" marL="545331" indent="-272666" lvl="1">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Interaction terms (e.g., open * high).</a:t>
            </a:r>
          </a:p>
          <a:p>
            <a:pPr algn="l" marL="545331" indent="-272666" lvl="1">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Higher-order terms (e.g., open^2).</a:t>
            </a:r>
          </a:p>
          <a:p>
            <a:pPr algn="l">
              <a:lnSpc>
                <a:spcPts val="3409"/>
              </a:lnSpc>
            </a:pPr>
          </a:p>
        </p:txBody>
      </p:sp>
      <p:sp>
        <p:nvSpPr>
          <p:cNvPr name="TextBox 8" id="8"/>
          <p:cNvSpPr txBox="true"/>
          <p:nvPr/>
        </p:nvSpPr>
        <p:spPr>
          <a:xfrm rot="0">
            <a:off x="1453021" y="1737851"/>
            <a:ext cx="14954758" cy="1615925"/>
          </a:xfrm>
          <a:prstGeom prst="rect">
            <a:avLst/>
          </a:prstGeom>
        </p:spPr>
        <p:txBody>
          <a:bodyPr anchor="t" rtlCol="false" tIns="0" lIns="0" bIns="0" rIns="0">
            <a:spAutoFit/>
          </a:bodyPr>
          <a:lstStyle/>
          <a:p>
            <a:pPr algn="l">
              <a:lnSpc>
                <a:spcPts val="4285"/>
              </a:lnSpc>
            </a:pPr>
            <a:r>
              <a:rPr lang="en-US" b="true" sz="3174" spc="190" u="sng">
                <a:solidFill>
                  <a:srgbClr val="3A855D"/>
                </a:solidFill>
                <a:latin typeface="Public Sans Bold"/>
                <a:ea typeface="Public Sans Bold"/>
                <a:cs typeface="Public Sans Bold"/>
                <a:sym typeface="Public Sans Bold"/>
              </a:rPr>
              <a:t>4.Polynomial Features: </a:t>
            </a:r>
            <a:r>
              <a:rPr lang="en-US" sz="3174" spc="190">
                <a:solidFill>
                  <a:srgbClr val="3A855D"/>
                </a:solidFill>
                <a:latin typeface="Public Sans"/>
                <a:ea typeface="Public Sans"/>
                <a:cs typeface="Public Sans"/>
                <a:sym typeface="Public Sans"/>
              </a:rPr>
              <a:t>To capture non-linear relationships between the predictors (open, high, low, sma5, ema10) and the target variable (close).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1028700" y="292882"/>
            <a:ext cx="16956040"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ML Regression Models:</a:t>
            </a:r>
          </a:p>
        </p:txBody>
      </p:sp>
      <p:sp>
        <p:nvSpPr>
          <p:cNvPr name="Freeform 4" id="4"/>
          <p:cNvSpPr/>
          <p:nvPr/>
        </p:nvSpPr>
        <p:spPr>
          <a:xfrm flipH="false" flipV="false" rot="0">
            <a:off x="16407778" y="257176"/>
            <a:ext cx="1703043" cy="2771224"/>
          </a:xfrm>
          <a:custGeom>
            <a:avLst/>
            <a:gdLst/>
            <a:ahLst/>
            <a:cxnLst/>
            <a:rect r="r" b="b" t="t" l="l"/>
            <a:pathLst>
              <a:path h="2771224" w="1703043">
                <a:moveTo>
                  <a:pt x="0" y="0"/>
                </a:moveTo>
                <a:lnTo>
                  <a:pt x="1703044" y="0"/>
                </a:lnTo>
                <a:lnTo>
                  <a:pt x="1703044"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10059">
            <a:off x="-1024540" y="9039834"/>
            <a:ext cx="2963029" cy="2494331"/>
          </a:xfrm>
          <a:custGeom>
            <a:avLst/>
            <a:gdLst/>
            <a:ahLst/>
            <a:cxnLst/>
            <a:rect r="r" b="b" t="t" l="l"/>
            <a:pathLst>
              <a:path h="2494331" w="2963029">
                <a:moveTo>
                  <a:pt x="0" y="0"/>
                </a:moveTo>
                <a:lnTo>
                  <a:pt x="2963029" y="0"/>
                </a:lnTo>
                <a:lnTo>
                  <a:pt x="2963029" y="2494332"/>
                </a:lnTo>
                <a:lnTo>
                  <a:pt x="0" y="2494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4659716" y="6591054"/>
            <a:ext cx="8968568" cy="2160171"/>
          </a:xfrm>
          <a:custGeom>
            <a:avLst/>
            <a:gdLst/>
            <a:ahLst/>
            <a:cxnLst/>
            <a:rect r="r" b="b" t="t" l="l"/>
            <a:pathLst>
              <a:path h="2160171" w="8968568">
                <a:moveTo>
                  <a:pt x="0" y="0"/>
                </a:moveTo>
                <a:lnTo>
                  <a:pt x="8968568" y="0"/>
                </a:lnTo>
                <a:lnTo>
                  <a:pt x="8968568" y="2160171"/>
                </a:lnTo>
                <a:lnTo>
                  <a:pt x="0" y="2160171"/>
                </a:lnTo>
                <a:lnTo>
                  <a:pt x="0" y="0"/>
                </a:lnTo>
                <a:close/>
              </a:path>
            </a:pathLst>
          </a:custGeom>
          <a:blipFill>
            <a:blip r:embed="rId7"/>
            <a:stretch>
              <a:fillRect l="0" t="0" r="0" b="0"/>
            </a:stretch>
          </a:blipFill>
        </p:spPr>
      </p:sp>
      <p:sp>
        <p:nvSpPr>
          <p:cNvPr name="TextBox 7" id="7"/>
          <p:cNvSpPr txBox="true"/>
          <p:nvPr/>
        </p:nvSpPr>
        <p:spPr>
          <a:xfrm rot="0">
            <a:off x="1453021" y="4038846"/>
            <a:ext cx="9314461" cy="2152158"/>
          </a:xfrm>
          <a:prstGeom prst="rect">
            <a:avLst/>
          </a:prstGeom>
        </p:spPr>
        <p:txBody>
          <a:bodyPr anchor="t" rtlCol="false" tIns="0" lIns="0" bIns="0" rIns="0">
            <a:spAutoFit/>
          </a:bodyPr>
          <a:lstStyle/>
          <a:p>
            <a:pPr algn="l">
              <a:lnSpc>
                <a:spcPts val="3409"/>
              </a:lnSpc>
            </a:pPr>
            <a:r>
              <a:rPr lang="en-US" sz="2525" spc="151" b="true">
                <a:solidFill>
                  <a:srgbClr val="3A855D"/>
                </a:solidFill>
                <a:latin typeface="Public Sans Bold"/>
                <a:ea typeface="Public Sans Bold"/>
                <a:cs typeface="Public Sans Bold"/>
                <a:sym typeface="Public Sans Bold"/>
              </a:rPr>
              <a:t>Key Insight:</a:t>
            </a:r>
          </a:p>
          <a:p>
            <a:pPr algn="l" marL="545331" indent="-272666" lvl="1">
              <a:lnSpc>
                <a:spcPts val="3409"/>
              </a:lnSpc>
              <a:buFont typeface="Arial"/>
              <a:buChar char="•"/>
            </a:pPr>
            <a:r>
              <a:rPr lang="en-US" b="true" sz="2525" spc="151">
                <a:solidFill>
                  <a:srgbClr val="3A855D"/>
                </a:solidFill>
                <a:latin typeface="Public Sans Medium"/>
                <a:ea typeface="Public Sans Medium"/>
                <a:cs typeface="Public Sans Medium"/>
                <a:sym typeface="Public Sans Medium"/>
              </a:rPr>
              <a:t>Ridge Regression retained low error and high accuracy, making it a better choice than Lasso Regression.</a:t>
            </a:r>
          </a:p>
          <a:p>
            <a:pPr algn="l">
              <a:lnSpc>
                <a:spcPts val="3409"/>
              </a:lnSpc>
            </a:pPr>
          </a:p>
        </p:txBody>
      </p:sp>
      <p:sp>
        <p:nvSpPr>
          <p:cNvPr name="TextBox 8" id="8"/>
          <p:cNvSpPr txBox="true"/>
          <p:nvPr/>
        </p:nvSpPr>
        <p:spPr>
          <a:xfrm rot="0">
            <a:off x="1453021" y="1937146"/>
            <a:ext cx="14954758" cy="2158850"/>
          </a:xfrm>
          <a:prstGeom prst="rect">
            <a:avLst/>
          </a:prstGeom>
        </p:spPr>
        <p:txBody>
          <a:bodyPr anchor="t" rtlCol="false" tIns="0" lIns="0" bIns="0" rIns="0">
            <a:spAutoFit/>
          </a:bodyPr>
          <a:lstStyle/>
          <a:p>
            <a:pPr algn="l">
              <a:lnSpc>
                <a:spcPts val="4285"/>
              </a:lnSpc>
            </a:pPr>
            <a:r>
              <a:rPr lang="en-US" b="true" sz="3174" spc="190" u="sng">
                <a:solidFill>
                  <a:srgbClr val="3A855D"/>
                </a:solidFill>
                <a:latin typeface="Public Sans Bold"/>
                <a:ea typeface="Public Sans Bold"/>
                <a:cs typeface="Public Sans Bold"/>
                <a:sym typeface="Public Sans Bold"/>
              </a:rPr>
              <a:t>5.RIDGE REGRESSION:</a:t>
            </a:r>
            <a:r>
              <a:rPr lang="en-US" sz="3174" spc="190" b="true">
                <a:solidFill>
                  <a:srgbClr val="3A855D"/>
                </a:solidFill>
                <a:latin typeface="Public Sans Bold"/>
                <a:ea typeface="Public Sans Bold"/>
                <a:cs typeface="Public Sans Bold"/>
                <a:sym typeface="Public Sans Bold"/>
              </a:rPr>
              <a:t> </a:t>
            </a:r>
            <a:r>
              <a:rPr lang="en-US" sz="3174" spc="190">
                <a:solidFill>
                  <a:srgbClr val="3A855D"/>
                </a:solidFill>
                <a:latin typeface="Public Sans"/>
                <a:ea typeface="Public Sans"/>
                <a:cs typeface="Public Sans"/>
                <a:sym typeface="Public Sans"/>
              </a:rPr>
              <a:t>To reducethe magnitude of coefficients without setting them to zero. Also, Balances the trade-off between bias and variance.</a:t>
            </a:r>
          </a:p>
          <a:p>
            <a:pPr algn="l">
              <a:lnSpc>
                <a:spcPts val="428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1028700" y="292882"/>
            <a:ext cx="16956040"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ML Regression Models:</a:t>
            </a:r>
          </a:p>
        </p:txBody>
      </p:sp>
      <p:sp>
        <p:nvSpPr>
          <p:cNvPr name="Freeform 4" id="4"/>
          <p:cNvSpPr/>
          <p:nvPr/>
        </p:nvSpPr>
        <p:spPr>
          <a:xfrm flipH="false" flipV="false" rot="0">
            <a:off x="16407778" y="257176"/>
            <a:ext cx="1703043" cy="2771224"/>
          </a:xfrm>
          <a:custGeom>
            <a:avLst/>
            <a:gdLst/>
            <a:ahLst/>
            <a:cxnLst/>
            <a:rect r="r" b="b" t="t" l="l"/>
            <a:pathLst>
              <a:path h="2771224" w="1703043">
                <a:moveTo>
                  <a:pt x="0" y="0"/>
                </a:moveTo>
                <a:lnTo>
                  <a:pt x="1703044" y="0"/>
                </a:lnTo>
                <a:lnTo>
                  <a:pt x="1703044"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10059">
            <a:off x="-1024540" y="9039834"/>
            <a:ext cx="2963029" cy="2494331"/>
          </a:xfrm>
          <a:custGeom>
            <a:avLst/>
            <a:gdLst/>
            <a:ahLst/>
            <a:cxnLst/>
            <a:rect r="r" b="b" t="t" l="l"/>
            <a:pathLst>
              <a:path h="2494331" w="2963029">
                <a:moveTo>
                  <a:pt x="0" y="0"/>
                </a:moveTo>
                <a:lnTo>
                  <a:pt x="2963029" y="0"/>
                </a:lnTo>
                <a:lnTo>
                  <a:pt x="2963029" y="2494332"/>
                </a:lnTo>
                <a:lnTo>
                  <a:pt x="0" y="2494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4880677" y="6457047"/>
            <a:ext cx="9252085" cy="1894128"/>
          </a:xfrm>
          <a:custGeom>
            <a:avLst/>
            <a:gdLst/>
            <a:ahLst/>
            <a:cxnLst/>
            <a:rect r="r" b="b" t="t" l="l"/>
            <a:pathLst>
              <a:path h="1894128" w="9252085">
                <a:moveTo>
                  <a:pt x="0" y="0"/>
                </a:moveTo>
                <a:lnTo>
                  <a:pt x="9252085" y="0"/>
                </a:lnTo>
                <a:lnTo>
                  <a:pt x="9252085" y="1894128"/>
                </a:lnTo>
                <a:lnTo>
                  <a:pt x="0" y="1894128"/>
                </a:lnTo>
                <a:lnTo>
                  <a:pt x="0" y="0"/>
                </a:lnTo>
                <a:close/>
              </a:path>
            </a:pathLst>
          </a:custGeom>
          <a:blipFill>
            <a:blip r:embed="rId7"/>
            <a:stretch>
              <a:fillRect l="0" t="0" r="0" b="0"/>
            </a:stretch>
          </a:blipFill>
        </p:spPr>
      </p:sp>
      <p:sp>
        <p:nvSpPr>
          <p:cNvPr name="TextBox 7" id="7"/>
          <p:cNvSpPr txBox="true"/>
          <p:nvPr/>
        </p:nvSpPr>
        <p:spPr>
          <a:xfrm rot="0">
            <a:off x="1668142" y="3791196"/>
            <a:ext cx="9314461" cy="2152158"/>
          </a:xfrm>
          <a:prstGeom prst="rect">
            <a:avLst/>
          </a:prstGeom>
        </p:spPr>
        <p:txBody>
          <a:bodyPr anchor="t" rtlCol="false" tIns="0" lIns="0" bIns="0" rIns="0">
            <a:spAutoFit/>
          </a:bodyPr>
          <a:lstStyle/>
          <a:p>
            <a:pPr algn="l">
              <a:lnSpc>
                <a:spcPts val="3409"/>
              </a:lnSpc>
            </a:pPr>
            <a:r>
              <a:rPr lang="en-US" sz="2525" spc="151" b="true">
                <a:solidFill>
                  <a:srgbClr val="3A855D"/>
                </a:solidFill>
                <a:latin typeface="Public Sans Bold"/>
                <a:ea typeface="Public Sans Bold"/>
                <a:cs typeface="Public Sans Bold"/>
                <a:sym typeface="Public Sans Bold"/>
              </a:rPr>
              <a:t>Key Insight:</a:t>
            </a:r>
          </a:p>
          <a:p>
            <a:pPr algn="l" marL="545331" indent="-272666" lvl="1">
              <a:lnSpc>
                <a:spcPts val="3409"/>
              </a:lnSpc>
              <a:buFont typeface="Arial"/>
              <a:buChar char="•"/>
            </a:pPr>
            <a:r>
              <a:rPr lang="en-US" sz="2525" spc="151">
                <a:solidFill>
                  <a:srgbClr val="3A855D"/>
                </a:solidFill>
                <a:latin typeface="Public Sans"/>
                <a:ea typeface="Public Sans"/>
                <a:cs typeface="Public Sans"/>
                <a:sym typeface="Public Sans"/>
              </a:rPr>
              <a:t>Lasso showed higher error and slightly reduced R2R^2R2 due to excessive regularization (α=100\alpha = 100α=100), resulting in underfitting.</a:t>
            </a:r>
          </a:p>
          <a:p>
            <a:pPr algn="l">
              <a:lnSpc>
                <a:spcPts val="3409"/>
              </a:lnSpc>
            </a:pPr>
          </a:p>
        </p:txBody>
      </p:sp>
      <p:sp>
        <p:nvSpPr>
          <p:cNvPr name="TextBox 8" id="8"/>
          <p:cNvSpPr txBox="true"/>
          <p:nvPr/>
        </p:nvSpPr>
        <p:spPr>
          <a:xfrm rot="0">
            <a:off x="1453021" y="2058941"/>
            <a:ext cx="14954758" cy="1073000"/>
          </a:xfrm>
          <a:prstGeom prst="rect">
            <a:avLst/>
          </a:prstGeom>
        </p:spPr>
        <p:txBody>
          <a:bodyPr anchor="t" rtlCol="false" tIns="0" lIns="0" bIns="0" rIns="0">
            <a:spAutoFit/>
          </a:bodyPr>
          <a:lstStyle/>
          <a:p>
            <a:pPr algn="l">
              <a:lnSpc>
                <a:spcPts val="4285"/>
              </a:lnSpc>
            </a:pPr>
            <a:r>
              <a:rPr lang="en-US" b="true" sz="3174" spc="190" u="sng">
                <a:solidFill>
                  <a:srgbClr val="3A855D"/>
                </a:solidFill>
                <a:latin typeface="Public Sans Bold"/>
                <a:ea typeface="Public Sans Bold"/>
                <a:cs typeface="Public Sans Bold"/>
                <a:sym typeface="Public Sans Bold"/>
              </a:rPr>
              <a:t>6.LASSO REGRESSION:</a:t>
            </a:r>
            <a:r>
              <a:rPr lang="en-US" b="true" sz="3174" spc="190">
                <a:solidFill>
                  <a:srgbClr val="3A855D"/>
                </a:solidFill>
                <a:latin typeface="Public Sans Bold"/>
                <a:ea typeface="Public Sans Bold"/>
                <a:cs typeface="Public Sans Bold"/>
                <a:sym typeface="Public Sans Bold"/>
              </a:rPr>
              <a:t> </a:t>
            </a:r>
            <a:r>
              <a:rPr lang="en-US" sz="3174" spc="190">
                <a:solidFill>
                  <a:srgbClr val="3A855D"/>
                </a:solidFill>
                <a:latin typeface="Public Sans"/>
                <a:ea typeface="Public Sans"/>
                <a:cs typeface="Public Sans"/>
                <a:sym typeface="Public Sans"/>
              </a:rPr>
              <a:t>To Performs feature selection by shrinking some coefficients to zero.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1647149"/>
            <a:ext cx="9993853" cy="1043943"/>
          </a:xfrm>
          <a:prstGeom prst="rect">
            <a:avLst/>
          </a:prstGeom>
        </p:spPr>
        <p:txBody>
          <a:bodyPr anchor="t" rtlCol="false" tIns="0" lIns="0" bIns="0" rIns="0">
            <a:spAutoFit/>
          </a:bodyPr>
          <a:lstStyle/>
          <a:p>
            <a:pPr algn="ctr">
              <a:lnSpc>
                <a:spcPts val="7680"/>
              </a:lnSpc>
            </a:pPr>
            <a:r>
              <a:rPr lang="en-US" sz="8000" spc="-656">
                <a:solidFill>
                  <a:srgbClr val="F1F0EC"/>
                </a:solidFill>
                <a:latin typeface="Public Sans"/>
                <a:ea typeface="Public Sans"/>
                <a:cs typeface="Public Sans"/>
                <a:sym typeface="Public Sans"/>
              </a:rPr>
              <a:t>CONCLUSION</a:t>
            </a:r>
          </a:p>
        </p:txBody>
      </p:sp>
      <p:sp>
        <p:nvSpPr>
          <p:cNvPr name="TextBox 7" id="7"/>
          <p:cNvSpPr txBox="true"/>
          <p:nvPr/>
        </p:nvSpPr>
        <p:spPr>
          <a:xfrm rot="0">
            <a:off x="2143480" y="2917258"/>
            <a:ext cx="14001040" cy="5740420"/>
          </a:xfrm>
          <a:prstGeom prst="rect">
            <a:avLst/>
          </a:prstGeom>
        </p:spPr>
        <p:txBody>
          <a:bodyPr anchor="t" rtlCol="false" tIns="0" lIns="0" bIns="0" rIns="0">
            <a:spAutoFit/>
          </a:bodyPr>
          <a:lstStyle/>
          <a:p>
            <a:pPr algn="just">
              <a:lnSpc>
                <a:spcPts val="2923"/>
              </a:lnSpc>
            </a:pPr>
            <a:r>
              <a:rPr lang="en-US" b="true" sz="2165" spc="129">
                <a:solidFill>
                  <a:srgbClr val="F1F0EC"/>
                </a:solidFill>
                <a:latin typeface="Public Sans Medium"/>
                <a:ea typeface="Public Sans Medium"/>
                <a:cs typeface="Public Sans Medium"/>
                <a:sym typeface="Public Sans Medium"/>
              </a:rPr>
              <a:t>Explored multiple regression techniques to optimize prediction accuracy and minimize error.</a:t>
            </a:r>
          </a:p>
          <a:p>
            <a:pPr algn="just">
              <a:lnSpc>
                <a:spcPts val="2923"/>
              </a:lnSpc>
            </a:pPr>
          </a:p>
          <a:p>
            <a:pPr algn="just">
              <a:lnSpc>
                <a:spcPts val="2923"/>
              </a:lnSpc>
            </a:pPr>
            <a:r>
              <a:rPr lang="en-US" b="true" sz="2165" spc="129">
                <a:solidFill>
                  <a:srgbClr val="F1F0EC"/>
                </a:solidFill>
                <a:latin typeface="Public Sans Medium"/>
                <a:ea typeface="Public Sans Medium"/>
                <a:cs typeface="Public Sans Medium"/>
                <a:sym typeface="Public Sans Medium"/>
              </a:rPr>
              <a:t>Model Comparison:</a:t>
            </a:r>
          </a:p>
          <a:p>
            <a:pPr algn="just" marL="467562" indent="-233781" lvl="1">
              <a:lnSpc>
                <a:spcPts val="2923"/>
              </a:lnSpc>
              <a:buFont typeface="Arial"/>
              <a:buChar char="•"/>
            </a:pPr>
            <a:r>
              <a:rPr lang="en-US" b="true" sz="2165" spc="129">
                <a:solidFill>
                  <a:srgbClr val="F1F0EC"/>
                </a:solidFill>
                <a:latin typeface="Public Sans Medium"/>
                <a:ea typeface="Public Sans Medium"/>
                <a:cs typeface="Public Sans Medium"/>
                <a:sym typeface="Public Sans Medium"/>
              </a:rPr>
              <a:t>Linear Regression: Initial approach but showed higher error due to sensitivity to outliers.</a:t>
            </a:r>
          </a:p>
          <a:p>
            <a:pPr algn="just" marL="467562" indent="-233781" lvl="1">
              <a:lnSpc>
                <a:spcPts val="2923"/>
              </a:lnSpc>
              <a:buFont typeface="Arial"/>
              <a:buChar char="•"/>
            </a:pPr>
            <a:r>
              <a:rPr lang="en-US" b="true" sz="2165" spc="129">
                <a:solidFill>
                  <a:srgbClr val="F1F0EC"/>
                </a:solidFill>
                <a:latin typeface="Public Sans Medium"/>
                <a:ea typeface="Public Sans Medium"/>
                <a:cs typeface="Public Sans Medium"/>
                <a:sym typeface="Public Sans Medium"/>
              </a:rPr>
              <a:t>Polynomial Regression:Captured non-linear relationships and reduced error, but overfitting risks persisted.</a:t>
            </a:r>
          </a:p>
          <a:p>
            <a:pPr algn="just" marL="467562" indent="-233781" lvl="1">
              <a:lnSpc>
                <a:spcPts val="2923"/>
              </a:lnSpc>
              <a:buFont typeface="Arial"/>
              <a:buChar char="•"/>
            </a:pPr>
            <a:r>
              <a:rPr lang="en-US" b="true" sz="2165" spc="129">
                <a:solidFill>
                  <a:srgbClr val="F1F0EC"/>
                </a:solidFill>
                <a:latin typeface="Public Sans Medium"/>
                <a:ea typeface="Public Sans Medium"/>
                <a:cs typeface="Public Sans Medium"/>
                <a:sym typeface="Public Sans Medium"/>
              </a:rPr>
              <a:t>Robust Regression (Huber, Theil-Sen, RANSAC):Addressed outliers effectively, with RANSAC providing the best performance among robust techniques.</a:t>
            </a:r>
          </a:p>
          <a:p>
            <a:pPr algn="just" marL="424381" indent="-212191" lvl="1">
              <a:lnSpc>
                <a:spcPts val="2653"/>
              </a:lnSpc>
              <a:buFont typeface="Arial"/>
              <a:buChar char="•"/>
            </a:pPr>
            <a:r>
              <a:rPr lang="en-US" b="true" sz="1965" spc="117">
                <a:solidFill>
                  <a:srgbClr val="F1F0EC"/>
                </a:solidFill>
                <a:latin typeface="Public Sans Medium"/>
                <a:ea typeface="Public Sans Medium"/>
                <a:cs typeface="Public Sans Medium"/>
                <a:sym typeface="Public Sans Medium"/>
              </a:rPr>
              <a:t>Ridge and Lasso Regression:Ridge outperformed Lasso, achieving low error and maintaining generalization.</a:t>
            </a:r>
          </a:p>
          <a:p>
            <a:pPr algn="just" marL="467562" indent="-233781" lvl="1">
              <a:lnSpc>
                <a:spcPts val="2923"/>
              </a:lnSpc>
              <a:buFont typeface="Arial"/>
              <a:buChar char="•"/>
            </a:pPr>
            <a:r>
              <a:rPr lang="en-US" b="true" sz="2165" spc="129">
                <a:solidFill>
                  <a:srgbClr val="F1F0EC"/>
                </a:solidFill>
                <a:latin typeface="Public Sans Medium"/>
                <a:ea typeface="Public Sans Medium"/>
                <a:cs typeface="Public Sans Medium"/>
                <a:sym typeface="Public Sans Medium"/>
              </a:rPr>
              <a:t>Final Model Selection:</a:t>
            </a:r>
          </a:p>
          <a:p>
            <a:pPr algn="just" marL="467562" indent="-233781" lvl="1">
              <a:lnSpc>
                <a:spcPts val="2923"/>
              </a:lnSpc>
              <a:buFont typeface="Arial"/>
              <a:buChar char="•"/>
            </a:pPr>
            <a:r>
              <a:rPr lang="en-US" b="true" sz="2165" spc="129">
                <a:solidFill>
                  <a:srgbClr val="F1F0EC"/>
                </a:solidFill>
                <a:latin typeface="Public Sans Medium"/>
                <a:ea typeface="Public Sans Medium"/>
                <a:cs typeface="Public Sans Medium"/>
                <a:sym typeface="Public Sans Medium"/>
              </a:rPr>
              <a:t>Ridge Regression with α=0.001\alpha = 0.001α=0.001 was chosen:</a:t>
            </a:r>
          </a:p>
          <a:p>
            <a:pPr algn="just" marL="935123" indent="-311708" lvl="2">
              <a:lnSpc>
                <a:spcPts val="2923"/>
              </a:lnSpc>
              <a:buFont typeface="Arial"/>
              <a:buChar char="⚬"/>
            </a:pPr>
            <a:r>
              <a:rPr lang="en-US" b="true" sz="2165" spc="129">
                <a:solidFill>
                  <a:srgbClr val="F1F0EC"/>
                </a:solidFill>
                <a:latin typeface="Public Sans Medium"/>
                <a:ea typeface="Public Sans Medium"/>
                <a:cs typeface="Public Sans Medium"/>
                <a:sym typeface="Public Sans Medium"/>
              </a:rPr>
              <a:t>Training MSE: 15.623</a:t>
            </a:r>
          </a:p>
          <a:p>
            <a:pPr algn="just" marL="935123" indent="-311708" lvl="2">
              <a:lnSpc>
                <a:spcPts val="2923"/>
              </a:lnSpc>
              <a:buFont typeface="Arial"/>
              <a:buChar char="⚬"/>
            </a:pPr>
            <a:r>
              <a:rPr lang="en-US" b="true" sz="2165" spc="129">
                <a:solidFill>
                  <a:srgbClr val="F1F0EC"/>
                </a:solidFill>
                <a:latin typeface="Public Sans Medium"/>
                <a:ea typeface="Public Sans Medium"/>
                <a:cs typeface="Public Sans Medium"/>
                <a:sym typeface="Public Sans Medium"/>
              </a:rPr>
              <a:t>Testing MSE: 19.202</a:t>
            </a:r>
          </a:p>
          <a:p>
            <a:pPr algn="just" marL="935123" indent="-311708" lvl="2">
              <a:lnSpc>
                <a:spcPts val="2923"/>
              </a:lnSpc>
              <a:buFont typeface="Arial"/>
              <a:buChar char="⚬"/>
            </a:pPr>
            <a:r>
              <a:rPr lang="en-US" b="true" sz="2165" spc="129">
                <a:solidFill>
                  <a:srgbClr val="F1F0EC"/>
                </a:solidFill>
                <a:latin typeface="Public Sans Medium"/>
                <a:ea typeface="Public Sans Medium"/>
                <a:cs typeface="Public Sans Medium"/>
                <a:sym typeface="Public Sans Medium"/>
              </a:rPr>
              <a:t>R2: 0.99999 (for both training and testing)</a:t>
            </a:r>
          </a:p>
          <a:p>
            <a:pPr algn="just">
              <a:lnSpc>
                <a:spcPts val="292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3"/>
            <a:stretch>
              <a:fillRect l="0" t="-144363" r="-9035" b="-20568"/>
            </a:stretch>
          </a:blipFill>
        </p:spPr>
      </p:sp>
      <p:sp>
        <p:nvSpPr>
          <p:cNvPr name="TextBox 7" id="7"/>
          <p:cNvSpPr txBox="true"/>
          <p:nvPr/>
        </p:nvSpPr>
        <p:spPr>
          <a:xfrm rot="0">
            <a:off x="3597139" y="1669425"/>
            <a:ext cx="11093721" cy="3707267"/>
          </a:xfrm>
          <a:prstGeom prst="rect">
            <a:avLst/>
          </a:prstGeom>
        </p:spPr>
        <p:txBody>
          <a:bodyPr anchor="t" rtlCol="false" tIns="0" lIns="0" bIns="0" rIns="0">
            <a:spAutoFit/>
          </a:bodyPr>
          <a:lstStyle/>
          <a:p>
            <a:pPr algn="ctr">
              <a:lnSpc>
                <a:spcPts val="13883"/>
              </a:lnSpc>
            </a:pPr>
            <a:r>
              <a:rPr lang="en-US" sz="15957" spc="-1308">
                <a:solidFill>
                  <a:srgbClr val="3A855D"/>
                </a:solidFill>
                <a:latin typeface="Public Sans"/>
                <a:ea typeface="Public Sans"/>
                <a:cs typeface="Public Sans"/>
                <a:sym typeface="Public Sans"/>
              </a:rPr>
              <a:t>Thank you very much!</a:t>
            </a:r>
          </a:p>
        </p:txBody>
      </p:sp>
      <p:sp>
        <p:nvSpPr>
          <p:cNvPr name="Freeform 8" id="8"/>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101309" y="2004737"/>
            <a:ext cx="13647634" cy="870973"/>
          </a:xfrm>
          <a:prstGeom prst="rect">
            <a:avLst/>
          </a:prstGeom>
        </p:spPr>
        <p:txBody>
          <a:bodyPr anchor="t" rtlCol="false" tIns="0" lIns="0" bIns="0" rIns="0">
            <a:spAutoFit/>
          </a:bodyPr>
          <a:lstStyle/>
          <a:p>
            <a:pPr algn="ctr">
              <a:lnSpc>
                <a:spcPts val="6432"/>
              </a:lnSpc>
            </a:pPr>
            <a:r>
              <a:rPr lang="en-US" sz="6700" spc="-549">
                <a:solidFill>
                  <a:srgbClr val="FFFFFF"/>
                </a:solidFill>
                <a:latin typeface="Public Sans"/>
                <a:ea typeface="Public Sans"/>
                <a:cs typeface="Public Sans"/>
                <a:sym typeface="Public Sans"/>
              </a:rPr>
              <a:t>INTRODUCTION</a:t>
            </a:r>
          </a:p>
        </p:txBody>
      </p:sp>
      <p:sp>
        <p:nvSpPr>
          <p:cNvPr name="TextBox 7" id="7"/>
          <p:cNvSpPr txBox="true"/>
          <p:nvPr/>
        </p:nvSpPr>
        <p:spPr>
          <a:xfrm rot="0">
            <a:off x="2604719" y="3149702"/>
            <a:ext cx="11163185" cy="2707973"/>
          </a:xfrm>
          <a:prstGeom prst="rect">
            <a:avLst/>
          </a:prstGeom>
        </p:spPr>
        <p:txBody>
          <a:bodyPr anchor="t" rtlCol="false" tIns="0" lIns="0" bIns="0" rIns="0">
            <a:spAutoFit/>
          </a:bodyPr>
          <a:lstStyle/>
          <a:p>
            <a:pPr algn="l">
              <a:lnSpc>
                <a:spcPts val="3306"/>
              </a:lnSpc>
            </a:pPr>
            <a:r>
              <a:rPr lang="en-US" sz="2449" spc="146">
                <a:solidFill>
                  <a:srgbClr val="F1F0EC"/>
                </a:solidFill>
                <a:latin typeface="Public Sans"/>
                <a:ea typeface="Public Sans"/>
                <a:cs typeface="Public Sans"/>
                <a:sym typeface="Public Sans"/>
              </a:rPr>
              <a:t>Background:</a:t>
            </a:r>
          </a:p>
          <a:p>
            <a:pPr algn="l">
              <a:lnSpc>
                <a:spcPts val="3036"/>
              </a:lnSpc>
            </a:pPr>
            <a:r>
              <a:rPr lang="en-US" sz="2249" spc="134">
                <a:solidFill>
                  <a:srgbClr val="F1F0EC"/>
                </a:solidFill>
                <a:latin typeface="Public Sans"/>
                <a:ea typeface="Public Sans"/>
                <a:cs typeface="Public Sans"/>
                <a:sym typeface="Public Sans"/>
              </a:rPr>
              <a:t>Stock price analysis is crucial for understanding market trends and making informed investment decisions. Financial institutions like Bajaj Finance rely on historical price data and technical indicators to predict future stock movements, optimize trading strategies, and minimize risks.</a:t>
            </a:r>
          </a:p>
          <a:p>
            <a:pPr algn="l">
              <a:lnSpc>
                <a:spcPts val="3036"/>
              </a:lnSpc>
            </a:pPr>
          </a:p>
          <a:p>
            <a:pPr algn="l">
              <a:lnSpc>
                <a:spcPts val="3036"/>
              </a:lnSpc>
            </a:pPr>
          </a:p>
        </p:txBody>
      </p:sp>
      <p:sp>
        <p:nvSpPr>
          <p:cNvPr name="TextBox 8" id="8"/>
          <p:cNvSpPr txBox="true"/>
          <p:nvPr/>
        </p:nvSpPr>
        <p:spPr>
          <a:xfrm rot="0">
            <a:off x="2604719" y="5671210"/>
            <a:ext cx="11163185" cy="3088973"/>
          </a:xfrm>
          <a:prstGeom prst="rect">
            <a:avLst/>
          </a:prstGeom>
        </p:spPr>
        <p:txBody>
          <a:bodyPr anchor="t" rtlCol="false" tIns="0" lIns="0" bIns="0" rIns="0">
            <a:spAutoFit/>
          </a:bodyPr>
          <a:lstStyle/>
          <a:p>
            <a:pPr algn="l">
              <a:lnSpc>
                <a:spcPts val="3306"/>
              </a:lnSpc>
            </a:pPr>
            <a:r>
              <a:rPr lang="en-US" sz="2449" spc="146">
                <a:solidFill>
                  <a:srgbClr val="F1F0EC"/>
                </a:solidFill>
                <a:latin typeface="Public Sans"/>
                <a:ea typeface="Public Sans"/>
                <a:cs typeface="Public Sans"/>
                <a:sym typeface="Public Sans"/>
              </a:rPr>
              <a:t>Problem Statement:</a:t>
            </a:r>
          </a:p>
          <a:p>
            <a:pPr algn="l">
              <a:lnSpc>
                <a:spcPts val="3036"/>
              </a:lnSpc>
            </a:pPr>
            <a:r>
              <a:rPr lang="en-US" sz="2249" spc="134">
                <a:solidFill>
                  <a:srgbClr val="F1F0EC"/>
                </a:solidFill>
                <a:latin typeface="Public Sans"/>
                <a:ea typeface="Public Sans"/>
                <a:cs typeface="Public Sans"/>
                <a:sym typeface="Public Sans"/>
              </a:rPr>
              <a:t>The goal of this project is to develop a machine learning model to predict stock price movements for Bajaj Finance. By leveraging features such as moving averages, stochastic oscillators, and volatility indicators, we aim to analyze how these factors influence price fluctuations and enhance predictive accuracy for future stock trends.</a:t>
            </a:r>
          </a:p>
          <a:p>
            <a:pPr algn="l">
              <a:lnSpc>
                <a:spcPts val="3036"/>
              </a:lnSpc>
            </a:pPr>
          </a:p>
          <a:p>
            <a:pPr algn="l">
              <a:lnSpc>
                <a:spcPts val="303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3830412" y="1942925"/>
            <a:ext cx="10627176"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Dataset Overview</a:t>
            </a:r>
          </a:p>
        </p:txBody>
      </p:sp>
      <p:sp>
        <p:nvSpPr>
          <p:cNvPr name="TextBox 7" id="7"/>
          <p:cNvSpPr txBox="true"/>
          <p:nvPr/>
        </p:nvSpPr>
        <p:spPr>
          <a:xfrm rot="0">
            <a:off x="3083144" y="3120830"/>
            <a:ext cx="9926465" cy="6025515"/>
          </a:xfrm>
          <a:prstGeom prst="rect">
            <a:avLst/>
          </a:prstGeom>
        </p:spPr>
        <p:txBody>
          <a:bodyPr anchor="t" rtlCol="false" tIns="0" lIns="0" bIns="0" rIns="0">
            <a:spAutoFit/>
          </a:bodyPr>
          <a:lstStyle/>
          <a:p>
            <a:pPr algn="l">
              <a:lnSpc>
                <a:spcPts val="2969"/>
              </a:lnSpc>
            </a:pPr>
          </a:p>
          <a:p>
            <a:pPr algn="l">
              <a:lnSpc>
                <a:spcPts val="3239"/>
              </a:lnSpc>
            </a:pPr>
            <a:r>
              <a:rPr lang="en-US" b="true" sz="2399" spc="143">
                <a:solidFill>
                  <a:srgbClr val="F1F0EC"/>
                </a:solidFill>
                <a:latin typeface="Public Sans Medium"/>
                <a:ea typeface="Public Sans Medium"/>
                <a:cs typeface="Public Sans Medium"/>
                <a:sym typeface="Public Sans Medium"/>
              </a:rPr>
              <a:t>DATA OVERVIEW:</a:t>
            </a:r>
          </a:p>
          <a:p>
            <a:pPr algn="l">
              <a:lnSpc>
                <a:spcPts val="2969"/>
              </a:lnSpc>
            </a:pPr>
            <a:r>
              <a:rPr lang="en-US" b="true" sz="2199" spc="131">
                <a:solidFill>
                  <a:srgbClr val="F1F0EC"/>
                </a:solidFill>
                <a:latin typeface="Public Sans Medium"/>
                <a:ea typeface="Public Sans Medium"/>
                <a:cs typeface="Public Sans Medium"/>
                <a:sym typeface="Public Sans Medium"/>
              </a:rPr>
              <a:t>•Dimension of the Dataset would be (58646,60) </a:t>
            </a:r>
          </a:p>
          <a:p>
            <a:pPr algn="l">
              <a:lnSpc>
                <a:spcPts val="2969"/>
              </a:lnSpc>
            </a:pPr>
            <a:r>
              <a:rPr lang="en-US" b="true" sz="2199" spc="131">
                <a:solidFill>
                  <a:srgbClr val="F1F0EC"/>
                </a:solidFill>
                <a:latin typeface="Public Sans Medium"/>
                <a:ea typeface="Public Sans Medium"/>
                <a:cs typeface="Public Sans Medium"/>
                <a:sym typeface="Public Sans Medium"/>
              </a:rPr>
              <a:t>•Data Types contain Integer, Float, Boolean, Date and Time, Char .</a:t>
            </a:r>
          </a:p>
          <a:p>
            <a:pPr algn="l">
              <a:lnSpc>
                <a:spcPts val="2969"/>
              </a:lnSpc>
            </a:pPr>
            <a:r>
              <a:rPr lang="en-US" sz="2199" spc="131" b="true">
                <a:solidFill>
                  <a:srgbClr val="F1F0EC"/>
                </a:solidFill>
                <a:latin typeface="Public Sans Medium"/>
                <a:ea typeface="Public Sans Medium"/>
                <a:cs typeface="Public Sans Medium"/>
                <a:sym typeface="Public Sans Medium"/>
              </a:rPr>
              <a:t>•Purpose: Analyze financial data for classification or regression.</a:t>
            </a:r>
          </a:p>
          <a:p>
            <a:pPr algn="l">
              <a:lnSpc>
                <a:spcPts val="2969"/>
              </a:lnSpc>
            </a:pPr>
          </a:p>
          <a:p>
            <a:pPr algn="l">
              <a:lnSpc>
                <a:spcPts val="3239"/>
              </a:lnSpc>
            </a:pPr>
            <a:r>
              <a:rPr lang="en-US" sz="2399" spc="143">
                <a:solidFill>
                  <a:srgbClr val="F1F0EC"/>
                </a:solidFill>
                <a:latin typeface="Public Sans"/>
                <a:ea typeface="Public Sans"/>
                <a:cs typeface="Public Sans"/>
                <a:sym typeface="Public Sans"/>
              </a:rPr>
              <a:t>Key Attributes :</a:t>
            </a:r>
          </a:p>
          <a:p>
            <a:pPr algn="l" marL="474978" indent="-237489" lvl="1">
              <a:lnSpc>
                <a:spcPts val="2969"/>
              </a:lnSpc>
              <a:buFont typeface="Arial"/>
              <a:buChar char="•"/>
            </a:pPr>
            <a:r>
              <a:rPr lang="en-US" sz="2199" spc="131">
                <a:solidFill>
                  <a:srgbClr val="F1F0EC"/>
                </a:solidFill>
                <a:latin typeface="Public Sans"/>
                <a:ea typeface="Public Sans"/>
                <a:cs typeface="Public Sans"/>
                <a:sym typeface="Public Sans"/>
              </a:rPr>
              <a:t>Date: Timestamp</a:t>
            </a:r>
          </a:p>
          <a:p>
            <a:pPr algn="l" marL="474978" indent="-237489" lvl="1">
              <a:lnSpc>
                <a:spcPts val="2969"/>
              </a:lnSpc>
              <a:buFont typeface="Arial"/>
              <a:buChar char="•"/>
            </a:pPr>
            <a:r>
              <a:rPr lang="en-US" sz="2199" spc="131">
                <a:solidFill>
                  <a:srgbClr val="F1F0EC"/>
                </a:solidFill>
                <a:latin typeface="Public Sans"/>
                <a:ea typeface="Public Sans"/>
                <a:cs typeface="Public Sans"/>
                <a:sym typeface="Public Sans"/>
              </a:rPr>
              <a:t> Close, High, Low, Open: Stock prices</a:t>
            </a:r>
          </a:p>
          <a:p>
            <a:pPr algn="l" marL="474978" indent="-237489" lvl="1">
              <a:lnSpc>
                <a:spcPts val="2969"/>
              </a:lnSpc>
              <a:buFont typeface="Arial"/>
              <a:buChar char="•"/>
            </a:pPr>
            <a:r>
              <a:rPr lang="en-US" sz="2199" spc="131">
                <a:solidFill>
                  <a:srgbClr val="F1F0EC"/>
                </a:solidFill>
                <a:latin typeface="Public Sans"/>
                <a:ea typeface="Public Sans"/>
                <a:cs typeface="Public Sans"/>
                <a:sym typeface="Public Sans"/>
              </a:rPr>
              <a:t> Volume: Trading volume</a:t>
            </a:r>
          </a:p>
          <a:p>
            <a:pPr algn="l" marL="474978" indent="-237489" lvl="1">
              <a:lnSpc>
                <a:spcPts val="2969"/>
              </a:lnSpc>
              <a:buFont typeface="Arial"/>
              <a:buChar char="•"/>
            </a:pPr>
            <a:r>
              <a:rPr lang="en-US" sz="2199" spc="131">
                <a:solidFill>
                  <a:srgbClr val="F1F0EC"/>
                </a:solidFill>
                <a:latin typeface="Public Sans"/>
                <a:ea typeface="Public Sans"/>
                <a:cs typeface="Public Sans"/>
                <a:sym typeface="Public Sans"/>
              </a:rPr>
              <a:t> SMA (Simple Moving Averages): SMA5, SMA10, SMA15, etc.</a:t>
            </a:r>
          </a:p>
          <a:p>
            <a:pPr algn="l" marL="474978" indent="-237489" lvl="1">
              <a:lnSpc>
                <a:spcPts val="2969"/>
              </a:lnSpc>
              <a:buFont typeface="Arial"/>
              <a:buChar char="•"/>
            </a:pPr>
            <a:r>
              <a:rPr lang="en-US" sz="2199" spc="131">
                <a:solidFill>
                  <a:srgbClr val="F1F0EC"/>
                </a:solidFill>
                <a:latin typeface="Public Sans"/>
                <a:ea typeface="Public Sans"/>
                <a:cs typeface="Public Sans"/>
                <a:sym typeface="Public Sans"/>
              </a:rPr>
              <a:t> FastD, FastK: Stochastic Oscillator</a:t>
            </a:r>
          </a:p>
          <a:p>
            <a:pPr algn="l" marL="474978" indent="-237489" lvl="1">
              <a:lnSpc>
                <a:spcPts val="2969"/>
              </a:lnSpc>
              <a:buFont typeface="Arial"/>
              <a:buChar char="•"/>
            </a:pPr>
            <a:r>
              <a:rPr lang="en-US" sz="2199" spc="131">
                <a:solidFill>
                  <a:srgbClr val="F1F0EC"/>
                </a:solidFill>
                <a:latin typeface="Public Sans"/>
                <a:ea typeface="Public Sans"/>
                <a:cs typeface="Public Sans"/>
                <a:sym typeface="Public Sans"/>
              </a:rPr>
              <a:t> ATR: Average True Range</a:t>
            </a:r>
          </a:p>
          <a:p>
            <a:pPr algn="l" marL="474978" indent="-237489" lvl="1">
              <a:lnSpc>
                <a:spcPts val="2969"/>
              </a:lnSpc>
              <a:buFont typeface="Arial"/>
              <a:buChar char="•"/>
            </a:pPr>
            <a:r>
              <a:rPr lang="en-US" sz="2199" spc="131">
                <a:solidFill>
                  <a:srgbClr val="F1F0EC"/>
                </a:solidFill>
                <a:latin typeface="Public Sans"/>
                <a:ea typeface="Public Sans"/>
                <a:cs typeface="Public Sans"/>
                <a:sym typeface="Public Sans"/>
              </a:rPr>
              <a:t> BETA: Risk measure (Beta coefficient)</a:t>
            </a:r>
          </a:p>
          <a:p>
            <a:pPr algn="l">
              <a:lnSpc>
                <a:spcPts val="2969"/>
              </a:lnSpc>
            </a:pPr>
          </a:p>
          <a:p>
            <a:pPr algn="l">
              <a:lnSpc>
                <a:spcPts val="296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1729846" y="2821646"/>
            <a:ext cx="5124092" cy="4643709"/>
          </a:xfrm>
          <a:custGeom>
            <a:avLst/>
            <a:gdLst/>
            <a:ahLst/>
            <a:cxnLst/>
            <a:rect r="r" b="b" t="t" l="l"/>
            <a:pathLst>
              <a:path h="4643709" w="5124092">
                <a:moveTo>
                  <a:pt x="0" y="0"/>
                </a:moveTo>
                <a:lnTo>
                  <a:pt x="5124092" y="0"/>
                </a:lnTo>
                <a:lnTo>
                  <a:pt x="5124092" y="4643708"/>
                </a:lnTo>
                <a:lnTo>
                  <a:pt x="0" y="4643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50672" y="845047"/>
            <a:ext cx="8887179"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Evolution of Models</a:t>
            </a:r>
          </a:p>
        </p:txBody>
      </p:sp>
      <p:sp>
        <p:nvSpPr>
          <p:cNvPr name="TextBox 5" id="5"/>
          <p:cNvSpPr txBox="true"/>
          <p:nvPr/>
        </p:nvSpPr>
        <p:spPr>
          <a:xfrm rot="0">
            <a:off x="1228769" y="2876242"/>
            <a:ext cx="8550035" cy="4894389"/>
          </a:xfrm>
          <a:prstGeom prst="rect">
            <a:avLst/>
          </a:prstGeom>
        </p:spPr>
        <p:txBody>
          <a:bodyPr anchor="t" rtlCol="false" tIns="0" lIns="0" bIns="0" rIns="0">
            <a:spAutoFit/>
          </a:bodyPr>
          <a:lstStyle/>
          <a:p>
            <a:pPr algn="l">
              <a:lnSpc>
                <a:spcPts val="3696"/>
              </a:lnSpc>
            </a:pPr>
            <a:r>
              <a:rPr lang="en-US" sz="2738" spc="164">
                <a:solidFill>
                  <a:srgbClr val="3A855D"/>
                </a:solidFill>
                <a:latin typeface="Public Sans"/>
                <a:ea typeface="Public Sans"/>
                <a:cs typeface="Public Sans"/>
                <a:sym typeface="Public Sans"/>
              </a:rPr>
              <a:t>Types of Model:</a:t>
            </a:r>
          </a:p>
          <a:p>
            <a:pPr algn="l" marL="513505" indent="-256753" lvl="1">
              <a:lnSpc>
                <a:spcPts val="3210"/>
              </a:lnSpc>
              <a:buFont typeface="Arial"/>
              <a:buChar char="•"/>
            </a:pPr>
            <a:r>
              <a:rPr lang="en-US" b="true" sz="2378" spc="142">
                <a:solidFill>
                  <a:srgbClr val="3A855D"/>
                </a:solidFill>
                <a:latin typeface="Public Sans Medium"/>
                <a:ea typeface="Public Sans Medium"/>
                <a:cs typeface="Public Sans Medium"/>
                <a:sym typeface="Public Sans Medium"/>
              </a:rPr>
              <a:t> Regression: Predict continuous outcomes such as closing price.</a:t>
            </a:r>
          </a:p>
          <a:p>
            <a:pPr algn="l">
              <a:lnSpc>
                <a:spcPts val="3069"/>
              </a:lnSpc>
            </a:pPr>
          </a:p>
          <a:p>
            <a:pPr algn="l">
              <a:lnSpc>
                <a:spcPts val="3696"/>
              </a:lnSpc>
            </a:pPr>
            <a:r>
              <a:rPr lang="en-US" sz="2738" spc="164" b="true">
                <a:solidFill>
                  <a:srgbClr val="3A855D"/>
                </a:solidFill>
                <a:latin typeface="Public Sans Medium"/>
                <a:ea typeface="Public Sans Medium"/>
                <a:cs typeface="Public Sans Medium"/>
                <a:sym typeface="Public Sans Medium"/>
              </a:rPr>
              <a:t>Suggested Regression Models:</a:t>
            </a:r>
          </a:p>
          <a:p>
            <a:pPr algn="l" marL="513505" indent="-256753" lvl="1">
              <a:lnSpc>
                <a:spcPts val="3210"/>
              </a:lnSpc>
              <a:buFont typeface="Arial"/>
              <a:buChar char="•"/>
            </a:pPr>
            <a:r>
              <a:rPr lang="en-US" b="true" sz="2378" spc="142">
                <a:solidFill>
                  <a:srgbClr val="3A855D"/>
                </a:solidFill>
                <a:latin typeface="Public Sans Medium"/>
                <a:ea typeface="Public Sans Medium"/>
                <a:cs typeface="Public Sans Medium"/>
                <a:sym typeface="Public Sans Medium"/>
              </a:rPr>
              <a:t> Linear Regression</a:t>
            </a:r>
          </a:p>
          <a:p>
            <a:pPr algn="l" marL="513505" indent="-256753" lvl="1">
              <a:lnSpc>
                <a:spcPts val="3210"/>
              </a:lnSpc>
              <a:buFont typeface="Arial"/>
              <a:buChar char="•"/>
            </a:pPr>
            <a:r>
              <a:rPr lang="en-US" b="true" sz="2378" spc="142">
                <a:solidFill>
                  <a:srgbClr val="3A855D"/>
                </a:solidFill>
                <a:latin typeface="Public Sans Medium"/>
                <a:ea typeface="Public Sans Medium"/>
                <a:cs typeface="Public Sans Medium"/>
                <a:sym typeface="Public Sans Medium"/>
              </a:rPr>
              <a:t>Multiple Linear Regression (MLR)</a:t>
            </a:r>
          </a:p>
          <a:p>
            <a:pPr algn="l" marL="513505" indent="-256753" lvl="1">
              <a:lnSpc>
                <a:spcPts val="3210"/>
              </a:lnSpc>
              <a:buFont typeface="Arial"/>
              <a:buChar char="•"/>
            </a:pPr>
            <a:r>
              <a:rPr lang="en-US" b="true" sz="2378" spc="142">
                <a:solidFill>
                  <a:srgbClr val="3A855D"/>
                </a:solidFill>
                <a:latin typeface="Public Sans Medium"/>
                <a:ea typeface="Public Sans Medium"/>
                <a:cs typeface="Public Sans Medium"/>
                <a:sym typeface="Public Sans Medium"/>
              </a:rPr>
              <a:t>Polynomial Regression</a:t>
            </a:r>
          </a:p>
          <a:p>
            <a:pPr algn="l" marL="513505" indent="-256753" lvl="1">
              <a:lnSpc>
                <a:spcPts val="3210"/>
              </a:lnSpc>
              <a:buFont typeface="Arial"/>
              <a:buChar char="•"/>
            </a:pPr>
            <a:r>
              <a:rPr lang="en-US" b="true" sz="2378" spc="142">
                <a:solidFill>
                  <a:srgbClr val="3A855D"/>
                </a:solidFill>
                <a:latin typeface="Public Sans Medium"/>
                <a:ea typeface="Public Sans Medium"/>
                <a:cs typeface="Public Sans Medium"/>
                <a:sym typeface="Public Sans Medium"/>
              </a:rPr>
              <a:t>Ridge Regression</a:t>
            </a:r>
          </a:p>
          <a:p>
            <a:pPr algn="l" marL="513505" indent="-256753" lvl="1">
              <a:lnSpc>
                <a:spcPts val="3210"/>
              </a:lnSpc>
              <a:buFont typeface="Arial"/>
              <a:buChar char="•"/>
            </a:pPr>
            <a:r>
              <a:rPr lang="en-US" b="true" sz="2378" spc="142">
                <a:solidFill>
                  <a:srgbClr val="3A855D"/>
                </a:solidFill>
                <a:latin typeface="Public Sans Medium"/>
                <a:ea typeface="Public Sans Medium"/>
                <a:cs typeface="Public Sans Medium"/>
                <a:sym typeface="Public Sans Medium"/>
              </a:rPr>
              <a:t>Lasso Regression</a:t>
            </a:r>
          </a:p>
          <a:p>
            <a:pPr algn="l">
              <a:lnSpc>
                <a:spcPts val="3210"/>
              </a:lnSpc>
            </a:pPr>
          </a:p>
          <a:p>
            <a:pPr algn="l">
              <a:lnSpc>
                <a:spcPts val="3210"/>
              </a:lnSpc>
            </a:pPr>
          </a:p>
        </p:txBody>
      </p:sp>
      <p:sp>
        <p:nvSpPr>
          <p:cNvPr name="Freeform 6" id="6"/>
          <p:cNvSpPr/>
          <p:nvPr/>
        </p:nvSpPr>
        <p:spPr>
          <a:xfrm flipH="false" flipV="false" rot="0">
            <a:off x="16002417" y="-828898"/>
            <a:ext cx="1703043" cy="2771224"/>
          </a:xfrm>
          <a:custGeom>
            <a:avLst/>
            <a:gdLst/>
            <a:ahLst/>
            <a:cxnLst/>
            <a:rect r="r" b="b" t="t" l="l"/>
            <a:pathLst>
              <a:path h="2771224" w="1703043">
                <a:moveTo>
                  <a:pt x="0" y="0"/>
                </a:moveTo>
                <a:lnTo>
                  <a:pt x="1703043" y="0"/>
                </a:lnTo>
                <a:lnTo>
                  <a:pt x="1703043" y="2771225"/>
                </a:lnTo>
                <a:lnTo>
                  <a:pt x="0" y="27712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412948">
            <a:off x="7452063" y="8195524"/>
            <a:ext cx="3383874" cy="2848607"/>
          </a:xfrm>
          <a:custGeom>
            <a:avLst/>
            <a:gdLst/>
            <a:ahLst/>
            <a:cxnLst/>
            <a:rect r="r" b="b" t="t" l="l"/>
            <a:pathLst>
              <a:path h="2848607" w="3383874">
                <a:moveTo>
                  <a:pt x="0" y="0"/>
                </a:moveTo>
                <a:lnTo>
                  <a:pt x="3383874" y="0"/>
                </a:lnTo>
                <a:lnTo>
                  <a:pt x="3383874" y="2848607"/>
                </a:lnTo>
                <a:lnTo>
                  <a:pt x="0" y="28486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3605930" y="-715486"/>
            <a:ext cx="8377052" cy="11928208"/>
          </a:xfrm>
          <a:custGeom>
            <a:avLst/>
            <a:gdLst/>
            <a:ahLst/>
            <a:cxnLst/>
            <a:rect r="r" b="b" t="t" l="l"/>
            <a:pathLst>
              <a:path h="11928208" w="8377052">
                <a:moveTo>
                  <a:pt x="0" y="0"/>
                </a:moveTo>
                <a:lnTo>
                  <a:pt x="8377052" y="0"/>
                </a:lnTo>
                <a:lnTo>
                  <a:pt x="8377052" y="11928208"/>
                </a:lnTo>
                <a:lnTo>
                  <a:pt x="0" y="11928208"/>
                </a:lnTo>
                <a:lnTo>
                  <a:pt x="0" y="0"/>
                </a:lnTo>
                <a:close/>
              </a:path>
            </a:pathLst>
          </a:custGeom>
          <a:blipFill>
            <a:blip r:embed="rId3"/>
            <a:stretch>
              <a:fillRect l="-71590" t="0" r="-41730" b="0"/>
            </a:stretch>
          </a:blipFill>
        </p:spPr>
      </p:sp>
      <p:grpSp>
        <p:nvGrpSpPr>
          <p:cNvPr name="Group 4" id="4"/>
          <p:cNvGrpSpPr/>
          <p:nvPr/>
        </p:nvGrpSpPr>
        <p:grpSpPr>
          <a:xfrm rot="0">
            <a:off x="13259958" y="-858580"/>
            <a:ext cx="345972" cy="12004159"/>
            <a:chOff x="0" y="0"/>
            <a:chExt cx="96899" cy="3362084"/>
          </a:xfrm>
        </p:grpSpPr>
        <p:sp>
          <p:nvSpPr>
            <p:cNvPr name="Freeform 5" id="5"/>
            <p:cNvSpPr/>
            <p:nvPr/>
          </p:nvSpPr>
          <p:spPr>
            <a:xfrm flipH="false" flipV="false" rot="0">
              <a:off x="0" y="0"/>
              <a:ext cx="96899" cy="3362084"/>
            </a:xfrm>
            <a:custGeom>
              <a:avLst/>
              <a:gdLst/>
              <a:ahLst/>
              <a:cxnLst/>
              <a:rect r="r" b="b" t="t" l="l"/>
              <a:pathLst>
                <a:path h="3362084" w="96899">
                  <a:moveTo>
                    <a:pt x="48449" y="0"/>
                  </a:moveTo>
                  <a:lnTo>
                    <a:pt x="48449" y="0"/>
                  </a:lnTo>
                  <a:cubicBezTo>
                    <a:pt x="75207" y="0"/>
                    <a:pt x="96899" y="21692"/>
                    <a:pt x="96899" y="48449"/>
                  </a:cubicBezTo>
                  <a:lnTo>
                    <a:pt x="96899" y="3313635"/>
                  </a:lnTo>
                  <a:cubicBezTo>
                    <a:pt x="96899" y="3340393"/>
                    <a:pt x="75207" y="3362084"/>
                    <a:pt x="48449" y="3362084"/>
                  </a:cubicBezTo>
                  <a:lnTo>
                    <a:pt x="48449" y="3362084"/>
                  </a:lnTo>
                  <a:cubicBezTo>
                    <a:pt x="21692" y="3362084"/>
                    <a:pt x="0" y="3340393"/>
                    <a:pt x="0" y="3313635"/>
                  </a:cubicBezTo>
                  <a:lnTo>
                    <a:pt x="0" y="48449"/>
                  </a:lnTo>
                  <a:cubicBezTo>
                    <a:pt x="0" y="21692"/>
                    <a:pt x="21692" y="0"/>
                    <a:pt x="48449" y="0"/>
                  </a:cubicBezTo>
                  <a:close/>
                </a:path>
              </a:pathLst>
            </a:custGeom>
            <a:solidFill>
              <a:srgbClr val="3A855D"/>
            </a:solidFill>
          </p:spPr>
        </p:sp>
        <p:sp>
          <p:nvSpPr>
            <p:cNvPr name="TextBox 6" id="6"/>
            <p:cNvSpPr txBox="true"/>
            <p:nvPr/>
          </p:nvSpPr>
          <p:spPr>
            <a:xfrm>
              <a:off x="0" y="85725"/>
              <a:ext cx="96899" cy="3276359"/>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4432113" y="7395786"/>
            <a:ext cx="4731610" cy="1153574"/>
          </a:xfrm>
          <a:custGeom>
            <a:avLst/>
            <a:gdLst/>
            <a:ahLst/>
            <a:cxnLst/>
            <a:rect r="r" b="b" t="t" l="l"/>
            <a:pathLst>
              <a:path h="1153574" w="4731610">
                <a:moveTo>
                  <a:pt x="0" y="0"/>
                </a:moveTo>
                <a:lnTo>
                  <a:pt x="4731610" y="0"/>
                </a:lnTo>
                <a:lnTo>
                  <a:pt x="4731610" y="1153575"/>
                </a:lnTo>
                <a:lnTo>
                  <a:pt x="0" y="1153575"/>
                </a:lnTo>
                <a:lnTo>
                  <a:pt x="0" y="0"/>
                </a:lnTo>
                <a:close/>
              </a:path>
            </a:pathLst>
          </a:custGeom>
          <a:blipFill>
            <a:blip r:embed="rId4"/>
            <a:stretch>
              <a:fillRect l="0" t="0" r="0" b="0"/>
            </a:stretch>
          </a:blipFill>
        </p:spPr>
      </p:sp>
      <p:sp>
        <p:nvSpPr>
          <p:cNvPr name="Freeform 8" id="8"/>
          <p:cNvSpPr/>
          <p:nvPr/>
        </p:nvSpPr>
        <p:spPr>
          <a:xfrm flipH="false" flipV="false" rot="0">
            <a:off x="4412390" y="3661053"/>
            <a:ext cx="4540659" cy="1763058"/>
          </a:xfrm>
          <a:custGeom>
            <a:avLst/>
            <a:gdLst/>
            <a:ahLst/>
            <a:cxnLst/>
            <a:rect r="r" b="b" t="t" l="l"/>
            <a:pathLst>
              <a:path h="1763058" w="4540659">
                <a:moveTo>
                  <a:pt x="0" y="0"/>
                </a:moveTo>
                <a:lnTo>
                  <a:pt x="4540659" y="0"/>
                </a:lnTo>
                <a:lnTo>
                  <a:pt x="4540659" y="1763058"/>
                </a:lnTo>
                <a:lnTo>
                  <a:pt x="0" y="1763058"/>
                </a:lnTo>
                <a:lnTo>
                  <a:pt x="0" y="0"/>
                </a:lnTo>
                <a:close/>
              </a:path>
            </a:pathLst>
          </a:custGeom>
          <a:blipFill>
            <a:blip r:embed="rId5"/>
            <a:stretch>
              <a:fillRect l="0" t="-2668" r="0" b="-7104"/>
            </a:stretch>
          </a:blipFill>
        </p:spPr>
      </p:sp>
      <p:sp>
        <p:nvSpPr>
          <p:cNvPr name="TextBox 9" id="9"/>
          <p:cNvSpPr txBox="true"/>
          <p:nvPr/>
        </p:nvSpPr>
        <p:spPr>
          <a:xfrm rot="0">
            <a:off x="1028700" y="575310"/>
            <a:ext cx="9961886" cy="1111752"/>
          </a:xfrm>
          <a:prstGeom prst="rect">
            <a:avLst/>
          </a:prstGeom>
        </p:spPr>
        <p:txBody>
          <a:bodyPr anchor="t" rtlCol="false" tIns="0" lIns="0" bIns="0" rIns="0">
            <a:spAutoFit/>
          </a:bodyPr>
          <a:lstStyle/>
          <a:p>
            <a:pPr algn="l">
              <a:lnSpc>
                <a:spcPts val="8251"/>
              </a:lnSpc>
            </a:pPr>
            <a:r>
              <a:rPr lang="en-US" sz="8595" spc="-704">
                <a:solidFill>
                  <a:srgbClr val="3A855D"/>
                </a:solidFill>
                <a:latin typeface="Public Sans"/>
                <a:ea typeface="Public Sans"/>
                <a:cs typeface="Public Sans"/>
                <a:sym typeface="Public Sans"/>
              </a:rPr>
              <a:t>Preprocessing Steps :</a:t>
            </a:r>
          </a:p>
        </p:txBody>
      </p:sp>
      <p:sp>
        <p:nvSpPr>
          <p:cNvPr name="TextBox 10" id="10"/>
          <p:cNvSpPr txBox="true"/>
          <p:nvPr/>
        </p:nvSpPr>
        <p:spPr>
          <a:xfrm rot="0">
            <a:off x="2034798" y="2093286"/>
            <a:ext cx="9526240" cy="8743401"/>
          </a:xfrm>
          <a:prstGeom prst="rect">
            <a:avLst/>
          </a:prstGeom>
        </p:spPr>
        <p:txBody>
          <a:bodyPr anchor="t" rtlCol="false" tIns="0" lIns="0" bIns="0" rIns="0">
            <a:spAutoFit/>
          </a:bodyPr>
          <a:lstStyle/>
          <a:p>
            <a:pPr algn="l" marL="653928" indent="-326964" lvl="1">
              <a:lnSpc>
                <a:spcPts val="4088"/>
              </a:lnSpc>
              <a:buFont typeface="Arial"/>
              <a:buChar char="•"/>
            </a:pPr>
            <a:r>
              <a:rPr lang="en-US" b="true" sz="3028" spc="181">
                <a:solidFill>
                  <a:srgbClr val="3A855D"/>
                </a:solidFill>
                <a:latin typeface="Public Sans Bold"/>
                <a:ea typeface="Public Sans Bold"/>
                <a:cs typeface="Public Sans Bold"/>
                <a:sym typeface="Public Sans Bold"/>
              </a:rPr>
              <a:t>Missing Values</a:t>
            </a:r>
            <a:r>
              <a:rPr lang="en-US" b="true" sz="3028" spc="181">
                <a:solidFill>
                  <a:srgbClr val="3A855D"/>
                </a:solidFill>
                <a:latin typeface="Public Sans Medium"/>
                <a:ea typeface="Public Sans Medium"/>
                <a:cs typeface="Public Sans Medium"/>
                <a:sym typeface="Public Sans Medium"/>
              </a:rPr>
              <a:t>: No significant missing values were found in the dataset.</a:t>
            </a:r>
          </a:p>
          <a:p>
            <a:pPr algn="l">
              <a:lnSpc>
                <a:spcPts val="4088"/>
              </a:lnSpc>
            </a:pPr>
          </a:p>
          <a:p>
            <a:pPr algn="l">
              <a:lnSpc>
                <a:spcPts val="4088"/>
              </a:lnSpc>
            </a:pPr>
          </a:p>
          <a:p>
            <a:pPr algn="l">
              <a:lnSpc>
                <a:spcPts val="4088"/>
              </a:lnSpc>
            </a:pPr>
          </a:p>
          <a:p>
            <a:pPr algn="l">
              <a:lnSpc>
                <a:spcPts val="4088"/>
              </a:lnSpc>
            </a:pPr>
          </a:p>
          <a:p>
            <a:pPr algn="l">
              <a:lnSpc>
                <a:spcPts val="4088"/>
              </a:lnSpc>
            </a:pPr>
          </a:p>
          <a:p>
            <a:pPr algn="l" marL="653928" indent="-326964" lvl="1">
              <a:lnSpc>
                <a:spcPts val="4088"/>
              </a:lnSpc>
              <a:buFont typeface="Arial"/>
              <a:buChar char="•"/>
            </a:pPr>
            <a:r>
              <a:rPr lang="en-US" b="true" sz="3028" spc="181">
                <a:solidFill>
                  <a:srgbClr val="3A855D"/>
                </a:solidFill>
                <a:latin typeface="Public Sans Bold"/>
                <a:ea typeface="Public Sans Bold"/>
                <a:cs typeface="Public Sans Bold"/>
                <a:sym typeface="Public Sans Bold"/>
              </a:rPr>
              <a:t>Duplicates: </a:t>
            </a:r>
            <a:r>
              <a:rPr lang="en-US" b="true" sz="3028" spc="181">
                <a:solidFill>
                  <a:srgbClr val="3A855D"/>
                </a:solidFill>
                <a:latin typeface="Public Sans Medium"/>
                <a:ea typeface="Public Sans Medium"/>
                <a:cs typeface="Public Sans Medium"/>
                <a:sym typeface="Public Sans Medium"/>
              </a:rPr>
              <a:t>The dataset was checked, and duplicates were removed (if any).</a:t>
            </a:r>
          </a:p>
          <a:p>
            <a:pPr algn="l">
              <a:lnSpc>
                <a:spcPts val="4088"/>
              </a:lnSpc>
            </a:pPr>
          </a:p>
          <a:p>
            <a:pPr algn="l">
              <a:lnSpc>
                <a:spcPts val="4088"/>
              </a:lnSpc>
            </a:pPr>
          </a:p>
          <a:p>
            <a:pPr algn="l">
              <a:lnSpc>
                <a:spcPts val="4088"/>
              </a:lnSpc>
            </a:pPr>
          </a:p>
          <a:p>
            <a:pPr algn="l">
              <a:lnSpc>
                <a:spcPts val="4088"/>
              </a:lnSpc>
            </a:pPr>
          </a:p>
          <a:p>
            <a:pPr algn="l" marL="653928" indent="-326964" lvl="1">
              <a:lnSpc>
                <a:spcPts val="4088"/>
              </a:lnSpc>
              <a:buFont typeface="Arial"/>
              <a:buChar char="•"/>
            </a:pPr>
            <a:r>
              <a:rPr lang="en-US" b="true" sz="3028" spc="181">
                <a:solidFill>
                  <a:srgbClr val="3A855D"/>
                </a:solidFill>
                <a:latin typeface="Public Sans Bold"/>
                <a:ea typeface="Public Sans Bold"/>
                <a:cs typeface="Public Sans Bold"/>
                <a:sym typeface="Public Sans Bold"/>
              </a:rPr>
              <a:t>Outlier Treatment:</a:t>
            </a:r>
            <a:r>
              <a:rPr lang="en-US" b="true" sz="3028" spc="181">
                <a:solidFill>
                  <a:srgbClr val="3A855D"/>
                </a:solidFill>
                <a:latin typeface="Public Sans Medium"/>
                <a:ea typeface="Public Sans Medium"/>
                <a:cs typeface="Public Sans Medium"/>
                <a:sym typeface="Public Sans Medium"/>
              </a:rPr>
              <a:t> Used IQR and Zscore for managing outliers</a:t>
            </a:r>
          </a:p>
          <a:p>
            <a:pPr algn="l">
              <a:lnSpc>
                <a:spcPts val="4088"/>
              </a:lnSpc>
            </a:pPr>
          </a:p>
          <a:p>
            <a:pPr algn="l">
              <a:lnSpc>
                <a:spcPts val="408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3605930" y="-715486"/>
            <a:ext cx="8377052" cy="11928208"/>
          </a:xfrm>
          <a:custGeom>
            <a:avLst/>
            <a:gdLst/>
            <a:ahLst/>
            <a:cxnLst/>
            <a:rect r="r" b="b" t="t" l="l"/>
            <a:pathLst>
              <a:path h="11928208" w="8377052">
                <a:moveTo>
                  <a:pt x="0" y="0"/>
                </a:moveTo>
                <a:lnTo>
                  <a:pt x="8377052" y="0"/>
                </a:lnTo>
                <a:lnTo>
                  <a:pt x="8377052" y="11928208"/>
                </a:lnTo>
                <a:lnTo>
                  <a:pt x="0" y="11928208"/>
                </a:lnTo>
                <a:lnTo>
                  <a:pt x="0" y="0"/>
                </a:lnTo>
                <a:close/>
              </a:path>
            </a:pathLst>
          </a:custGeom>
          <a:blipFill>
            <a:blip r:embed="rId3"/>
            <a:stretch>
              <a:fillRect l="-71590" t="0" r="-41730" b="0"/>
            </a:stretch>
          </a:blipFill>
        </p:spPr>
      </p:sp>
      <p:grpSp>
        <p:nvGrpSpPr>
          <p:cNvPr name="Group 4" id="4"/>
          <p:cNvGrpSpPr/>
          <p:nvPr/>
        </p:nvGrpSpPr>
        <p:grpSpPr>
          <a:xfrm rot="0">
            <a:off x="13259958" y="-858580"/>
            <a:ext cx="345972" cy="12004159"/>
            <a:chOff x="0" y="0"/>
            <a:chExt cx="96899" cy="3362084"/>
          </a:xfrm>
        </p:grpSpPr>
        <p:sp>
          <p:nvSpPr>
            <p:cNvPr name="Freeform 5" id="5"/>
            <p:cNvSpPr/>
            <p:nvPr/>
          </p:nvSpPr>
          <p:spPr>
            <a:xfrm flipH="false" flipV="false" rot="0">
              <a:off x="0" y="0"/>
              <a:ext cx="96899" cy="3362084"/>
            </a:xfrm>
            <a:custGeom>
              <a:avLst/>
              <a:gdLst/>
              <a:ahLst/>
              <a:cxnLst/>
              <a:rect r="r" b="b" t="t" l="l"/>
              <a:pathLst>
                <a:path h="3362084" w="96899">
                  <a:moveTo>
                    <a:pt x="48449" y="0"/>
                  </a:moveTo>
                  <a:lnTo>
                    <a:pt x="48449" y="0"/>
                  </a:lnTo>
                  <a:cubicBezTo>
                    <a:pt x="75207" y="0"/>
                    <a:pt x="96899" y="21692"/>
                    <a:pt x="96899" y="48449"/>
                  </a:cubicBezTo>
                  <a:lnTo>
                    <a:pt x="96899" y="3313635"/>
                  </a:lnTo>
                  <a:cubicBezTo>
                    <a:pt x="96899" y="3340393"/>
                    <a:pt x="75207" y="3362084"/>
                    <a:pt x="48449" y="3362084"/>
                  </a:cubicBezTo>
                  <a:lnTo>
                    <a:pt x="48449" y="3362084"/>
                  </a:lnTo>
                  <a:cubicBezTo>
                    <a:pt x="21692" y="3362084"/>
                    <a:pt x="0" y="3340393"/>
                    <a:pt x="0" y="3313635"/>
                  </a:cubicBezTo>
                  <a:lnTo>
                    <a:pt x="0" y="48449"/>
                  </a:lnTo>
                  <a:cubicBezTo>
                    <a:pt x="0" y="21692"/>
                    <a:pt x="21692" y="0"/>
                    <a:pt x="48449" y="0"/>
                  </a:cubicBezTo>
                  <a:close/>
                </a:path>
              </a:pathLst>
            </a:custGeom>
            <a:solidFill>
              <a:srgbClr val="3A855D"/>
            </a:solidFill>
          </p:spPr>
        </p:sp>
        <p:sp>
          <p:nvSpPr>
            <p:cNvPr name="TextBox 6" id="6"/>
            <p:cNvSpPr txBox="true"/>
            <p:nvPr/>
          </p:nvSpPr>
          <p:spPr>
            <a:xfrm>
              <a:off x="0" y="85725"/>
              <a:ext cx="96899" cy="3276359"/>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6456455" y="6603273"/>
            <a:ext cx="6391020" cy="3022921"/>
          </a:xfrm>
          <a:custGeom>
            <a:avLst/>
            <a:gdLst/>
            <a:ahLst/>
            <a:cxnLst/>
            <a:rect r="r" b="b" t="t" l="l"/>
            <a:pathLst>
              <a:path h="3022921" w="6391020">
                <a:moveTo>
                  <a:pt x="0" y="0"/>
                </a:moveTo>
                <a:lnTo>
                  <a:pt x="6391020" y="0"/>
                </a:lnTo>
                <a:lnTo>
                  <a:pt x="6391020" y="3022921"/>
                </a:lnTo>
                <a:lnTo>
                  <a:pt x="0" y="3022921"/>
                </a:lnTo>
                <a:lnTo>
                  <a:pt x="0" y="0"/>
                </a:lnTo>
                <a:close/>
              </a:path>
            </a:pathLst>
          </a:custGeom>
          <a:blipFill>
            <a:blip r:embed="rId4"/>
            <a:stretch>
              <a:fillRect l="0" t="0" r="0" b="0"/>
            </a:stretch>
          </a:blipFill>
        </p:spPr>
      </p:sp>
      <p:sp>
        <p:nvSpPr>
          <p:cNvPr name="TextBox 8" id="8"/>
          <p:cNvSpPr txBox="true"/>
          <p:nvPr/>
        </p:nvSpPr>
        <p:spPr>
          <a:xfrm rot="0">
            <a:off x="1028700" y="575310"/>
            <a:ext cx="9961886" cy="1111752"/>
          </a:xfrm>
          <a:prstGeom prst="rect">
            <a:avLst/>
          </a:prstGeom>
        </p:spPr>
        <p:txBody>
          <a:bodyPr anchor="t" rtlCol="false" tIns="0" lIns="0" bIns="0" rIns="0">
            <a:spAutoFit/>
          </a:bodyPr>
          <a:lstStyle/>
          <a:p>
            <a:pPr algn="l">
              <a:lnSpc>
                <a:spcPts val="8251"/>
              </a:lnSpc>
            </a:pPr>
            <a:r>
              <a:rPr lang="en-US" sz="8595" spc="-704">
                <a:solidFill>
                  <a:srgbClr val="3A855D"/>
                </a:solidFill>
                <a:latin typeface="Public Sans"/>
                <a:ea typeface="Public Sans"/>
                <a:cs typeface="Public Sans"/>
                <a:sym typeface="Public Sans"/>
              </a:rPr>
              <a:t>Preprocessing Steps :</a:t>
            </a:r>
          </a:p>
        </p:txBody>
      </p:sp>
      <p:sp>
        <p:nvSpPr>
          <p:cNvPr name="Freeform 9" id="9"/>
          <p:cNvSpPr/>
          <p:nvPr/>
        </p:nvSpPr>
        <p:spPr>
          <a:xfrm flipH="false" flipV="false" rot="0">
            <a:off x="1649460" y="2482153"/>
            <a:ext cx="6264457" cy="3066763"/>
          </a:xfrm>
          <a:custGeom>
            <a:avLst/>
            <a:gdLst/>
            <a:ahLst/>
            <a:cxnLst/>
            <a:rect r="r" b="b" t="t" l="l"/>
            <a:pathLst>
              <a:path h="3066763" w="6264457">
                <a:moveTo>
                  <a:pt x="0" y="0"/>
                </a:moveTo>
                <a:lnTo>
                  <a:pt x="6264457" y="0"/>
                </a:lnTo>
                <a:lnTo>
                  <a:pt x="6264457" y="3066763"/>
                </a:lnTo>
                <a:lnTo>
                  <a:pt x="0" y="3066763"/>
                </a:lnTo>
                <a:lnTo>
                  <a:pt x="0" y="0"/>
                </a:lnTo>
                <a:close/>
              </a:path>
            </a:pathLst>
          </a:custGeom>
          <a:blipFill>
            <a:blip r:embed="rId5"/>
            <a:stretch>
              <a:fillRect l="-4301" t="0" r="-4301" b="0"/>
            </a:stretch>
          </a:blipFill>
        </p:spPr>
      </p:sp>
      <p:sp>
        <p:nvSpPr>
          <p:cNvPr name="TextBox 10" id="10"/>
          <p:cNvSpPr txBox="true"/>
          <p:nvPr/>
        </p:nvSpPr>
        <p:spPr>
          <a:xfrm rot="0">
            <a:off x="1028700" y="1937077"/>
            <a:ext cx="6018697" cy="712470"/>
          </a:xfrm>
          <a:prstGeom prst="rect">
            <a:avLst/>
          </a:prstGeom>
        </p:spPr>
        <p:txBody>
          <a:bodyPr anchor="t" rtlCol="false" tIns="0" lIns="0" bIns="0" rIns="0">
            <a:spAutoFit/>
          </a:bodyPr>
          <a:lstStyle/>
          <a:p>
            <a:pPr algn="ctr">
              <a:lnSpc>
                <a:spcPts val="2835"/>
              </a:lnSpc>
            </a:pPr>
            <a:r>
              <a:rPr lang="en-US" b="true" sz="2100" spc="126">
                <a:solidFill>
                  <a:srgbClr val="060606"/>
                </a:solidFill>
                <a:latin typeface="Public Sans Bold"/>
                <a:ea typeface="Public Sans Bold"/>
                <a:cs typeface="Public Sans Bold"/>
                <a:sym typeface="Public Sans Bold"/>
              </a:rPr>
              <a:t>Box Plot before Outlier Treatment</a:t>
            </a:r>
          </a:p>
          <a:p>
            <a:pPr algn="l">
              <a:lnSpc>
                <a:spcPts val="2835"/>
              </a:lnSpc>
            </a:pPr>
          </a:p>
        </p:txBody>
      </p:sp>
      <p:sp>
        <p:nvSpPr>
          <p:cNvPr name="TextBox 11" id="11"/>
          <p:cNvSpPr txBox="true"/>
          <p:nvPr/>
        </p:nvSpPr>
        <p:spPr>
          <a:xfrm rot="0">
            <a:off x="7317315" y="5890803"/>
            <a:ext cx="4669300" cy="712470"/>
          </a:xfrm>
          <a:prstGeom prst="rect">
            <a:avLst/>
          </a:prstGeom>
        </p:spPr>
        <p:txBody>
          <a:bodyPr anchor="t" rtlCol="false" tIns="0" lIns="0" bIns="0" rIns="0">
            <a:spAutoFit/>
          </a:bodyPr>
          <a:lstStyle/>
          <a:p>
            <a:pPr algn="ctr">
              <a:lnSpc>
                <a:spcPts val="2835"/>
              </a:lnSpc>
            </a:pPr>
            <a:r>
              <a:rPr lang="en-US" b="true" sz="2100" spc="126">
                <a:solidFill>
                  <a:srgbClr val="060606"/>
                </a:solidFill>
                <a:latin typeface="Public Sans Bold"/>
                <a:ea typeface="Public Sans Bold"/>
                <a:cs typeface="Public Sans Bold"/>
                <a:sym typeface="Public Sans Bold"/>
              </a:rPr>
              <a:t>Box Plot after Outlier Treatment</a:t>
            </a:r>
          </a:p>
          <a:p>
            <a:pPr algn="l">
              <a:lnSpc>
                <a:spcPts val="2835"/>
              </a:lnSpc>
            </a:pPr>
          </a:p>
        </p:txBody>
      </p:sp>
      <p:sp>
        <p:nvSpPr>
          <p:cNvPr name="TextBox 12" id="12"/>
          <p:cNvSpPr txBox="true"/>
          <p:nvPr/>
        </p:nvSpPr>
        <p:spPr>
          <a:xfrm rot="0">
            <a:off x="1568335" y="6555648"/>
            <a:ext cx="4441309" cy="1676590"/>
          </a:xfrm>
          <a:prstGeom prst="rect">
            <a:avLst/>
          </a:prstGeom>
        </p:spPr>
        <p:txBody>
          <a:bodyPr anchor="t" rtlCol="false" tIns="0" lIns="0" bIns="0" rIns="0">
            <a:spAutoFit/>
          </a:bodyPr>
          <a:lstStyle/>
          <a:p>
            <a:pPr algn="l">
              <a:lnSpc>
                <a:spcPts val="3361"/>
              </a:lnSpc>
            </a:pPr>
            <a:r>
              <a:rPr lang="en-US" b="true" sz="2490" spc="149">
                <a:solidFill>
                  <a:srgbClr val="3A855D"/>
                </a:solidFill>
                <a:latin typeface="Public Sans Bold"/>
                <a:ea typeface="Public Sans Bold"/>
                <a:cs typeface="Public Sans Bold"/>
                <a:sym typeface="Public Sans Bold"/>
              </a:rPr>
              <a:t>Removed Outliers</a:t>
            </a:r>
            <a:r>
              <a:rPr lang="en-US" sz="2490" spc="149">
                <a:solidFill>
                  <a:srgbClr val="3A855D"/>
                </a:solidFill>
                <a:latin typeface="Public Sans"/>
                <a:ea typeface="Public Sans"/>
                <a:cs typeface="Public Sans"/>
                <a:sym typeface="Public Sans"/>
              </a:rPr>
              <a:t>: 24 rows were removed after z-score analysis and IQR ananlysis</a:t>
            </a:r>
          </a:p>
        </p:txBody>
      </p:sp>
      <p:sp>
        <p:nvSpPr>
          <p:cNvPr name="Freeform 13" id="13"/>
          <p:cNvSpPr/>
          <p:nvPr/>
        </p:nvSpPr>
        <p:spPr>
          <a:xfrm flipH="false" flipV="false" rot="0">
            <a:off x="9306337" y="2091963"/>
            <a:ext cx="3383874" cy="2848607"/>
          </a:xfrm>
          <a:custGeom>
            <a:avLst/>
            <a:gdLst/>
            <a:ahLst/>
            <a:cxnLst/>
            <a:rect r="r" b="b" t="t" l="l"/>
            <a:pathLst>
              <a:path h="2848607" w="3383874">
                <a:moveTo>
                  <a:pt x="0" y="0"/>
                </a:moveTo>
                <a:lnTo>
                  <a:pt x="3383874" y="0"/>
                </a:lnTo>
                <a:lnTo>
                  <a:pt x="3383874" y="2848607"/>
                </a:lnTo>
                <a:lnTo>
                  <a:pt x="0" y="2848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1028700" y="292882"/>
            <a:ext cx="16956040"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ML Regression Models:</a:t>
            </a:r>
          </a:p>
        </p:txBody>
      </p:sp>
      <p:sp>
        <p:nvSpPr>
          <p:cNvPr name="TextBox 4" id="4"/>
          <p:cNvSpPr txBox="true"/>
          <p:nvPr/>
        </p:nvSpPr>
        <p:spPr>
          <a:xfrm rot="0">
            <a:off x="1432077" y="2037861"/>
            <a:ext cx="14696532" cy="1615925"/>
          </a:xfrm>
          <a:prstGeom prst="rect">
            <a:avLst/>
          </a:prstGeom>
        </p:spPr>
        <p:txBody>
          <a:bodyPr anchor="t" rtlCol="false" tIns="0" lIns="0" bIns="0" rIns="0">
            <a:spAutoFit/>
          </a:bodyPr>
          <a:lstStyle/>
          <a:p>
            <a:pPr algn="l">
              <a:lnSpc>
                <a:spcPts val="4285"/>
              </a:lnSpc>
            </a:pPr>
            <a:r>
              <a:rPr lang="en-US" b="true" sz="3174" spc="190">
                <a:solidFill>
                  <a:srgbClr val="3A855D"/>
                </a:solidFill>
                <a:latin typeface="Public Sans Medium"/>
                <a:ea typeface="Public Sans Medium"/>
                <a:cs typeface="Public Sans Medium"/>
                <a:sym typeface="Public Sans Medium"/>
              </a:rPr>
              <a:t>Regression helped to predict the closing prices of Bajaj Finance stocks based on historical data (e.g., open price, high price, low price, and technical indicators).</a:t>
            </a:r>
          </a:p>
        </p:txBody>
      </p:sp>
      <p:sp>
        <p:nvSpPr>
          <p:cNvPr name="Freeform 5" id="5"/>
          <p:cNvSpPr/>
          <p:nvPr/>
        </p:nvSpPr>
        <p:spPr>
          <a:xfrm flipH="false" flipV="false" rot="0">
            <a:off x="16407778" y="257176"/>
            <a:ext cx="1703043" cy="2771224"/>
          </a:xfrm>
          <a:custGeom>
            <a:avLst/>
            <a:gdLst/>
            <a:ahLst/>
            <a:cxnLst/>
            <a:rect r="r" b="b" t="t" l="l"/>
            <a:pathLst>
              <a:path h="2771224" w="1703043">
                <a:moveTo>
                  <a:pt x="0" y="0"/>
                </a:moveTo>
                <a:lnTo>
                  <a:pt x="1703044" y="0"/>
                </a:lnTo>
                <a:lnTo>
                  <a:pt x="1703044"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710059">
            <a:off x="8180684" y="8364982"/>
            <a:ext cx="2963029" cy="2494331"/>
          </a:xfrm>
          <a:custGeom>
            <a:avLst/>
            <a:gdLst/>
            <a:ahLst/>
            <a:cxnLst/>
            <a:rect r="r" b="b" t="t" l="l"/>
            <a:pathLst>
              <a:path h="2494331" w="2963029">
                <a:moveTo>
                  <a:pt x="0" y="0"/>
                </a:moveTo>
                <a:lnTo>
                  <a:pt x="2963028" y="0"/>
                </a:lnTo>
                <a:lnTo>
                  <a:pt x="2963028" y="2494332"/>
                </a:lnTo>
                <a:lnTo>
                  <a:pt x="0" y="2494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7" id="7"/>
          <p:cNvSpPr txBox="true"/>
          <p:nvPr/>
        </p:nvSpPr>
        <p:spPr>
          <a:xfrm rot="0">
            <a:off x="1316468" y="4215761"/>
            <a:ext cx="8206264" cy="1087749"/>
          </a:xfrm>
          <a:prstGeom prst="rect">
            <a:avLst/>
          </a:prstGeom>
        </p:spPr>
        <p:txBody>
          <a:bodyPr anchor="t" rtlCol="false" tIns="0" lIns="0" bIns="0" rIns="0">
            <a:spAutoFit/>
          </a:bodyPr>
          <a:lstStyle/>
          <a:p>
            <a:pPr algn="ctr">
              <a:lnSpc>
                <a:spcPts val="8820"/>
              </a:lnSpc>
              <a:spcBef>
                <a:spcPct val="0"/>
              </a:spcBef>
            </a:pPr>
            <a:r>
              <a:rPr lang="en-US" sz="6300" spc="-516">
                <a:solidFill>
                  <a:srgbClr val="3A855D"/>
                </a:solidFill>
                <a:latin typeface="Public Sans"/>
                <a:ea typeface="Public Sans"/>
                <a:cs typeface="Public Sans"/>
                <a:sym typeface="Public Sans"/>
              </a:rPr>
              <a:t>Types of Regression used :</a:t>
            </a:r>
          </a:p>
        </p:txBody>
      </p:sp>
      <p:sp>
        <p:nvSpPr>
          <p:cNvPr name="TextBox 8" id="8"/>
          <p:cNvSpPr txBox="true"/>
          <p:nvPr/>
        </p:nvSpPr>
        <p:spPr>
          <a:xfrm rot="0">
            <a:off x="1711246" y="5658141"/>
            <a:ext cx="16107398" cy="1073000"/>
          </a:xfrm>
          <a:prstGeom prst="rect">
            <a:avLst/>
          </a:prstGeom>
        </p:spPr>
        <p:txBody>
          <a:bodyPr anchor="t" rtlCol="false" tIns="0" lIns="0" bIns="0" rIns="0">
            <a:spAutoFit/>
          </a:bodyPr>
          <a:lstStyle/>
          <a:p>
            <a:pPr algn="l" marL="685378" indent="-342689" lvl="1">
              <a:lnSpc>
                <a:spcPts val="4285"/>
              </a:lnSpc>
              <a:buAutoNum type="arabicPeriod" startAt="1"/>
            </a:pPr>
            <a:r>
              <a:rPr lang="en-US" b="true" sz="3174" spc="190">
                <a:solidFill>
                  <a:srgbClr val="3A855D"/>
                </a:solidFill>
                <a:latin typeface="Public Sans Medium"/>
                <a:ea typeface="Public Sans Medium"/>
                <a:cs typeface="Public Sans Medium"/>
                <a:sym typeface="Public Sans Medium"/>
              </a:rPr>
              <a:t> </a:t>
            </a:r>
            <a:r>
              <a:rPr lang="en-US" b="true" sz="3174" spc="190" u="sng">
                <a:solidFill>
                  <a:srgbClr val="3A855D"/>
                </a:solidFill>
                <a:latin typeface="Public Sans Medium"/>
                <a:ea typeface="Public Sans Medium"/>
                <a:cs typeface="Public Sans Medium"/>
                <a:sym typeface="Public Sans Medium"/>
              </a:rPr>
              <a:t>LINEAR REGRESSION:</a:t>
            </a:r>
            <a:r>
              <a:rPr lang="en-US" b="true" sz="3174" spc="190">
                <a:solidFill>
                  <a:srgbClr val="3A855D"/>
                </a:solidFill>
                <a:latin typeface="Public Sans Medium"/>
                <a:ea typeface="Public Sans Medium"/>
                <a:cs typeface="Public Sans Medium"/>
                <a:sym typeface="Public Sans Medium"/>
              </a:rPr>
              <a:t> To establish a simple linear relationship between predictors (, open) and the target variable (close price).</a:t>
            </a:r>
          </a:p>
        </p:txBody>
      </p:sp>
      <p:sp>
        <p:nvSpPr>
          <p:cNvPr name="TextBox 9" id="9"/>
          <p:cNvSpPr txBox="true"/>
          <p:nvPr/>
        </p:nvSpPr>
        <p:spPr>
          <a:xfrm rot="0">
            <a:off x="2499097" y="6866591"/>
            <a:ext cx="15485643" cy="2158850"/>
          </a:xfrm>
          <a:prstGeom prst="rect">
            <a:avLst/>
          </a:prstGeom>
        </p:spPr>
        <p:txBody>
          <a:bodyPr anchor="t" rtlCol="false" tIns="0" lIns="0" bIns="0" rIns="0">
            <a:spAutoFit/>
          </a:bodyPr>
          <a:lstStyle/>
          <a:p>
            <a:pPr algn="l">
              <a:lnSpc>
                <a:spcPts val="4285"/>
              </a:lnSpc>
            </a:pPr>
            <a:r>
              <a:rPr lang="en-US" sz="3174" spc="190" b="true">
                <a:solidFill>
                  <a:srgbClr val="3A855D"/>
                </a:solidFill>
                <a:latin typeface="Public Sans Bold"/>
                <a:ea typeface="Public Sans Bold"/>
                <a:cs typeface="Public Sans Bold"/>
                <a:sym typeface="Public Sans Bold"/>
              </a:rPr>
              <a:t>Insights:</a:t>
            </a:r>
          </a:p>
          <a:p>
            <a:pPr algn="l">
              <a:lnSpc>
                <a:spcPts val="4285"/>
              </a:lnSpc>
            </a:pPr>
            <a:r>
              <a:rPr lang="en-US" sz="3174" spc="190" b="true">
                <a:solidFill>
                  <a:srgbClr val="3A855D"/>
                </a:solidFill>
                <a:latin typeface="Public Sans Medium"/>
                <a:ea typeface="Public Sans Medium"/>
                <a:cs typeface="Public Sans Medium"/>
                <a:sym typeface="Public Sans Medium"/>
              </a:rPr>
              <a:t>Demonstrated some predictive power but suffered from higher error due to the linearity assumption.</a:t>
            </a:r>
          </a:p>
          <a:p>
            <a:pPr algn="l">
              <a:lnSpc>
                <a:spcPts val="428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1028700" y="292882"/>
            <a:ext cx="16956040"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ML Regression Models:</a:t>
            </a:r>
          </a:p>
        </p:txBody>
      </p:sp>
      <p:sp>
        <p:nvSpPr>
          <p:cNvPr name="Freeform 4" id="4"/>
          <p:cNvSpPr/>
          <p:nvPr/>
        </p:nvSpPr>
        <p:spPr>
          <a:xfrm flipH="false" flipV="false" rot="0">
            <a:off x="16407778" y="257176"/>
            <a:ext cx="1703043" cy="2771224"/>
          </a:xfrm>
          <a:custGeom>
            <a:avLst/>
            <a:gdLst/>
            <a:ahLst/>
            <a:cxnLst/>
            <a:rect r="r" b="b" t="t" l="l"/>
            <a:pathLst>
              <a:path h="2771224" w="1703043">
                <a:moveTo>
                  <a:pt x="0" y="0"/>
                </a:moveTo>
                <a:lnTo>
                  <a:pt x="1703044" y="0"/>
                </a:lnTo>
                <a:lnTo>
                  <a:pt x="1703044"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10059">
            <a:off x="-13482" y="9186354"/>
            <a:ext cx="2963029" cy="2494331"/>
          </a:xfrm>
          <a:custGeom>
            <a:avLst/>
            <a:gdLst/>
            <a:ahLst/>
            <a:cxnLst/>
            <a:rect r="r" b="b" t="t" l="l"/>
            <a:pathLst>
              <a:path h="2494331" w="2963029">
                <a:moveTo>
                  <a:pt x="0" y="0"/>
                </a:moveTo>
                <a:lnTo>
                  <a:pt x="2963028" y="0"/>
                </a:lnTo>
                <a:lnTo>
                  <a:pt x="2963028" y="2494332"/>
                </a:lnTo>
                <a:lnTo>
                  <a:pt x="0" y="2494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5436631" y="5952650"/>
            <a:ext cx="8470147" cy="4065670"/>
          </a:xfrm>
          <a:custGeom>
            <a:avLst/>
            <a:gdLst/>
            <a:ahLst/>
            <a:cxnLst/>
            <a:rect r="r" b="b" t="t" l="l"/>
            <a:pathLst>
              <a:path h="4065670" w="8470147">
                <a:moveTo>
                  <a:pt x="0" y="0"/>
                </a:moveTo>
                <a:lnTo>
                  <a:pt x="8470146" y="0"/>
                </a:lnTo>
                <a:lnTo>
                  <a:pt x="8470146" y="4065671"/>
                </a:lnTo>
                <a:lnTo>
                  <a:pt x="0" y="4065671"/>
                </a:lnTo>
                <a:lnTo>
                  <a:pt x="0" y="0"/>
                </a:lnTo>
                <a:close/>
              </a:path>
            </a:pathLst>
          </a:custGeom>
          <a:blipFill>
            <a:blip r:embed="rId7"/>
            <a:stretch>
              <a:fillRect l="0" t="0" r="0" b="0"/>
            </a:stretch>
          </a:blipFill>
        </p:spPr>
      </p:sp>
      <p:sp>
        <p:nvSpPr>
          <p:cNvPr name="Freeform 7" id="7"/>
          <p:cNvSpPr/>
          <p:nvPr/>
        </p:nvSpPr>
        <p:spPr>
          <a:xfrm flipH="false" flipV="false" rot="0">
            <a:off x="6765918" y="4839863"/>
            <a:ext cx="5481605" cy="962197"/>
          </a:xfrm>
          <a:custGeom>
            <a:avLst/>
            <a:gdLst/>
            <a:ahLst/>
            <a:cxnLst/>
            <a:rect r="r" b="b" t="t" l="l"/>
            <a:pathLst>
              <a:path h="962197" w="5481605">
                <a:moveTo>
                  <a:pt x="0" y="0"/>
                </a:moveTo>
                <a:lnTo>
                  <a:pt x="5481604" y="0"/>
                </a:lnTo>
                <a:lnTo>
                  <a:pt x="5481604" y="962197"/>
                </a:lnTo>
                <a:lnTo>
                  <a:pt x="0" y="962197"/>
                </a:lnTo>
                <a:lnTo>
                  <a:pt x="0" y="0"/>
                </a:lnTo>
                <a:close/>
              </a:path>
            </a:pathLst>
          </a:custGeom>
          <a:blipFill>
            <a:blip r:embed="rId8"/>
            <a:stretch>
              <a:fillRect l="0" t="0" r="0" b="0"/>
            </a:stretch>
          </a:blipFill>
        </p:spPr>
      </p:sp>
      <p:sp>
        <p:nvSpPr>
          <p:cNvPr name="TextBox 8" id="8"/>
          <p:cNvSpPr txBox="true"/>
          <p:nvPr/>
        </p:nvSpPr>
        <p:spPr>
          <a:xfrm rot="0">
            <a:off x="1763898" y="1595163"/>
            <a:ext cx="15485643" cy="3244700"/>
          </a:xfrm>
          <a:prstGeom prst="rect">
            <a:avLst/>
          </a:prstGeom>
        </p:spPr>
        <p:txBody>
          <a:bodyPr anchor="t" rtlCol="false" tIns="0" lIns="0" bIns="0" rIns="0">
            <a:spAutoFit/>
          </a:bodyPr>
          <a:lstStyle/>
          <a:p>
            <a:pPr algn="l">
              <a:lnSpc>
                <a:spcPts val="4285"/>
              </a:lnSpc>
            </a:pPr>
            <a:r>
              <a:rPr lang="en-US" sz="3174" spc="190" b="true">
                <a:solidFill>
                  <a:srgbClr val="3A855D"/>
                </a:solidFill>
                <a:latin typeface="Public Sans Bold"/>
                <a:ea typeface="Public Sans Bold"/>
                <a:cs typeface="Public Sans Bold"/>
                <a:sym typeface="Public Sans Bold"/>
              </a:rPr>
              <a:t>Model Performance:</a:t>
            </a:r>
          </a:p>
          <a:p>
            <a:pPr algn="l" marL="685378" indent="-342689" lvl="1">
              <a:lnSpc>
                <a:spcPts val="4285"/>
              </a:lnSpc>
              <a:buFont typeface="Arial"/>
              <a:buChar char="•"/>
            </a:pPr>
            <a:r>
              <a:rPr lang="en-US" b="true" sz="3174" spc="190">
                <a:solidFill>
                  <a:srgbClr val="3A855D"/>
                </a:solidFill>
                <a:latin typeface="Public Sans Medium"/>
                <a:ea typeface="Public Sans Medium"/>
                <a:cs typeface="Public Sans Medium"/>
                <a:sym typeface="Public Sans Medium"/>
              </a:rPr>
              <a:t>High R2 Score: </a:t>
            </a:r>
            <a:r>
              <a:rPr lang="en-US" b="true" sz="3174" spc="190" u="sng">
                <a:solidFill>
                  <a:srgbClr val="3A855D"/>
                </a:solidFill>
                <a:latin typeface="Public Sans Medium"/>
                <a:ea typeface="Public Sans Medium"/>
                <a:cs typeface="Public Sans Medium"/>
                <a:sym typeface="Public Sans Medium"/>
              </a:rPr>
              <a:t>0.99850</a:t>
            </a:r>
            <a:r>
              <a:rPr lang="en-US" b="true" sz="3174" spc="190">
                <a:solidFill>
                  <a:srgbClr val="3A855D"/>
                </a:solidFill>
                <a:latin typeface="Public Sans Medium"/>
                <a:ea typeface="Public Sans Medium"/>
                <a:cs typeface="Public Sans Medium"/>
                <a:sym typeface="Public Sans Medium"/>
              </a:rPr>
              <a:t>, indicating the model explains most of the data's variance.</a:t>
            </a:r>
          </a:p>
          <a:p>
            <a:pPr algn="l" marL="685378" indent="-342689" lvl="1">
              <a:lnSpc>
                <a:spcPts val="4285"/>
              </a:lnSpc>
              <a:buFont typeface="Arial"/>
              <a:buChar char="•"/>
            </a:pPr>
            <a:r>
              <a:rPr lang="en-US" b="true" sz="3174" spc="190">
                <a:solidFill>
                  <a:srgbClr val="3A855D"/>
                </a:solidFill>
                <a:latin typeface="Public Sans Medium"/>
                <a:ea typeface="Public Sans Medium"/>
                <a:cs typeface="Public Sans Medium"/>
                <a:sym typeface="Public Sans Medium"/>
              </a:rPr>
              <a:t>Elevated MSE:</a:t>
            </a:r>
            <a:r>
              <a:rPr lang="en-US" b="true" sz="3174" spc="190" u="sng">
                <a:solidFill>
                  <a:srgbClr val="3A855D"/>
                </a:solidFill>
                <a:latin typeface="Public Sans Medium"/>
                <a:ea typeface="Public Sans Medium"/>
                <a:cs typeface="Public Sans Medium"/>
                <a:sym typeface="Public Sans Medium"/>
              </a:rPr>
              <a:t> 99.657</a:t>
            </a:r>
            <a:r>
              <a:rPr lang="en-US" b="true" sz="3174" spc="190">
                <a:solidFill>
                  <a:srgbClr val="3A855D"/>
                </a:solidFill>
                <a:latin typeface="Public Sans Medium"/>
                <a:ea typeface="Public Sans Medium"/>
                <a:cs typeface="Public Sans Medium"/>
                <a:sym typeface="Public Sans Medium"/>
              </a:rPr>
              <a:t> Likely due to outliers, with one data point significantly deviating from the regression line.</a:t>
            </a:r>
          </a:p>
          <a:p>
            <a:pPr algn="l">
              <a:lnSpc>
                <a:spcPts val="428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1028700" y="292882"/>
            <a:ext cx="16956040" cy="1097279"/>
          </a:xfrm>
          <a:prstGeom prst="rect">
            <a:avLst/>
          </a:prstGeom>
        </p:spPr>
        <p:txBody>
          <a:bodyPr anchor="t" rtlCol="false" tIns="0" lIns="0" bIns="0" rIns="0">
            <a:spAutoFit/>
          </a:bodyPr>
          <a:lstStyle/>
          <a:p>
            <a:pPr algn="l">
              <a:lnSpc>
                <a:spcPts val="8159"/>
              </a:lnSpc>
            </a:pPr>
            <a:r>
              <a:rPr lang="en-US" sz="8499" spc="-696">
                <a:solidFill>
                  <a:srgbClr val="3A855D"/>
                </a:solidFill>
                <a:latin typeface="Public Sans"/>
                <a:ea typeface="Public Sans"/>
                <a:cs typeface="Public Sans"/>
                <a:sym typeface="Public Sans"/>
              </a:rPr>
              <a:t>ML Regression Models:</a:t>
            </a:r>
          </a:p>
        </p:txBody>
      </p:sp>
      <p:sp>
        <p:nvSpPr>
          <p:cNvPr name="Freeform 4" id="4"/>
          <p:cNvSpPr/>
          <p:nvPr/>
        </p:nvSpPr>
        <p:spPr>
          <a:xfrm flipH="false" flipV="false" rot="0">
            <a:off x="16407778" y="257176"/>
            <a:ext cx="1703043" cy="2771224"/>
          </a:xfrm>
          <a:custGeom>
            <a:avLst/>
            <a:gdLst/>
            <a:ahLst/>
            <a:cxnLst/>
            <a:rect r="r" b="b" t="t" l="l"/>
            <a:pathLst>
              <a:path h="2771224" w="1703043">
                <a:moveTo>
                  <a:pt x="0" y="0"/>
                </a:moveTo>
                <a:lnTo>
                  <a:pt x="1703044" y="0"/>
                </a:lnTo>
                <a:lnTo>
                  <a:pt x="1703044"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710059">
            <a:off x="-1024540" y="9039834"/>
            <a:ext cx="2963029" cy="2494331"/>
          </a:xfrm>
          <a:custGeom>
            <a:avLst/>
            <a:gdLst/>
            <a:ahLst/>
            <a:cxnLst/>
            <a:rect r="r" b="b" t="t" l="l"/>
            <a:pathLst>
              <a:path h="2494331" w="2963029">
                <a:moveTo>
                  <a:pt x="0" y="0"/>
                </a:moveTo>
                <a:lnTo>
                  <a:pt x="2963029" y="0"/>
                </a:lnTo>
                <a:lnTo>
                  <a:pt x="2963029" y="2494332"/>
                </a:lnTo>
                <a:lnTo>
                  <a:pt x="0" y="2494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5502378" y="6215109"/>
            <a:ext cx="7283244" cy="1809359"/>
          </a:xfrm>
          <a:custGeom>
            <a:avLst/>
            <a:gdLst/>
            <a:ahLst/>
            <a:cxnLst/>
            <a:rect r="r" b="b" t="t" l="l"/>
            <a:pathLst>
              <a:path h="1809359" w="7283244">
                <a:moveTo>
                  <a:pt x="0" y="0"/>
                </a:moveTo>
                <a:lnTo>
                  <a:pt x="7283244" y="0"/>
                </a:lnTo>
                <a:lnTo>
                  <a:pt x="7283244" y="1809360"/>
                </a:lnTo>
                <a:lnTo>
                  <a:pt x="0" y="1809360"/>
                </a:lnTo>
                <a:lnTo>
                  <a:pt x="0" y="0"/>
                </a:lnTo>
                <a:close/>
              </a:path>
            </a:pathLst>
          </a:custGeom>
          <a:blipFill>
            <a:blip r:embed="rId7"/>
            <a:stretch>
              <a:fillRect l="0" t="0" r="0" b="0"/>
            </a:stretch>
          </a:blipFill>
        </p:spPr>
      </p:sp>
      <p:sp>
        <p:nvSpPr>
          <p:cNvPr name="TextBox 7" id="7"/>
          <p:cNvSpPr txBox="true"/>
          <p:nvPr/>
        </p:nvSpPr>
        <p:spPr>
          <a:xfrm rot="0">
            <a:off x="1453021" y="1737851"/>
            <a:ext cx="14954758" cy="1615925"/>
          </a:xfrm>
          <a:prstGeom prst="rect">
            <a:avLst/>
          </a:prstGeom>
        </p:spPr>
        <p:txBody>
          <a:bodyPr anchor="t" rtlCol="false" tIns="0" lIns="0" bIns="0" rIns="0">
            <a:spAutoFit/>
          </a:bodyPr>
          <a:lstStyle/>
          <a:p>
            <a:pPr algn="l">
              <a:lnSpc>
                <a:spcPts val="4285"/>
              </a:lnSpc>
            </a:pPr>
            <a:r>
              <a:rPr lang="en-US" b="true" sz="3174" spc="190">
                <a:solidFill>
                  <a:srgbClr val="3A855D"/>
                </a:solidFill>
                <a:latin typeface="Public Sans Bold"/>
                <a:ea typeface="Public Sans Bold"/>
                <a:cs typeface="Public Sans Bold"/>
                <a:sym typeface="Public Sans Bold"/>
              </a:rPr>
              <a:t>2. </a:t>
            </a:r>
            <a:r>
              <a:rPr lang="en-US" b="true" sz="3174" spc="190" u="sng">
                <a:solidFill>
                  <a:srgbClr val="3A855D"/>
                </a:solidFill>
                <a:latin typeface="Public Sans Bold"/>
                <a:ea typeface="Public Sans Bold"/>
                <a:cs typeface="Public Sans Bold"/>
                <a:sym typeface="Public Sans Bold"/>
              </a:rPr>
              <a:t>MULTIPLE LINEAR REGRESSION: </a:t>
            </a:r>
            <a:r>
              <a:rPr lang="en-US" b="true" sz="3174" spc="190">
                <a:solidFill>
                  <a:srgbClr val="3A855D"/>
                </a:solidFill>
                <a:latin typeface="Public Sans Medium"/>
                <a:ea typeface="Public Sans Medium"/>
                <a:cs typeface="Public Sans Medium"/>
                <a:sym typeface="Public Sans Medium"/>
              </a:rPr>
              <a:t>To establish a simple linear relationship between predictors (open, high, low, sma5, ema10) and the target variable (close).</a:t>
            </a:r>
          </a:p>
        </p:txBody>
      </p:sp>
      <p:sp>
        <p:nvSpPr>
          <p:cNvPr name="TextBox 8" id="8"/>
          <p:cNvSpPr txBox="true"/>
          <p:nvPr/>
        </p:nvSpPr>
        <p:spPr>
          <a:xfrm rot="0">
            <a:off x="1647155" y="3656209"/>
            <a:ext cx="14566488" cy="2158850"/>
          </a:xfrm>
          <a:prstGeom prst="rect">
            <a:avLst/>
          </a:prstGeom>
        </p:spPr>
        <p:txBody>
          <a:bodyPr anchor="t" rtlCol="false" tIns="0" lIns="0" bIns="0" rIns="0">
            <a:spAutoFit/>
          </a:bodyPr>
          <a:lstStyle/>
          <a:p>
            <a:pPr algn="l">
              <a:lnSpc>
                <a:spcPts val="4285"/>
              </a:lnSpc>
            </a:pPr>
            <a:r>
              <a:rPr lang="en-US" sz="3174" spc="190" b="true">
                <a:solidFill>
                  <a:srgbClr val="3A855D"/>
                </a:solidFill>
                <a:latin typeface="Public Sans Bold"/>
                <a:ea typeface="Public Sans Bold"/>
                <a:cs typeface="Public Sans Bold"/>
                <a:sym typeface="Public Sans Bold"/>
              </a:rPr>
              <a:t>Insights:</a:t>
            </a:r>
          </a:p>
          <a:p>
            <a:pPr algn="l">
              <a:lnSpc>
                <a:spcPts val="4285"/>
              </a:lnSpc>
            </a:pPr>
            <a:r>
              <a:rPr lang="en-US" sz="3174" spc="190">
                <a:solidFill>
                  <a:srgbClr val="3A855D"/>
                </a:solidFill>
                <a:latin typeface="Public Sans"/>
                <a:ea typeface="Public Sans"/>
                <a:cs typeface="Public Sans"/>
                <a:sym typeface="Public Sans"/>
              </a:rPr>
              <a:t>Identified a strong linear relationship, but some variance remained unexplained, prompting further exploration.</a:t>
            </a:r>
          </a:p>
          <a:p>
            <a:pPr algn="l">
              <a:lnSpc>
                <a:spcPts val="4285"/>
              </a:lnSpc>
            </a:pPr>
            <a:r>
              <a:rPr lang="en-US" sz="3174" spc="190">
                <a:solidFill>
                  <a:srgbClr val="3A855D"/>
                </a:solidFill>
                <a:latin typeface="Public Sans"/>
                <a:ea typeface="Public Sans"/>
                <a:cs typeface="Public Sans"/>
                <a:sym typeface="Public Sans"/>
              </a:rPr>
              <a:t>BUT the decrease in MLR can be seen as per linear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DAGSaBju2Rs</dc:identifier>
  <dcterms:modified xsi:type="dcterms:W3CDTF">2011-08-01T06:04:30Z</dcterms:modified>
  <cp:revision>1</cp:revision>
  <dc:title>Bajaj Finance Dataset Analysis</dc:title>
</cp:coreProperties>
</file>